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5" r:id="rId3"/>
    <p:sldId id="266" r:id="rId4"/>
    <p:sldId id="268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6" r:id="rId13"/>
    <p:sldId id="277" r:id="rId14"/>
    <p:sldId id="278" r:id="rId15"/>
    <p:sldId id="279" r:id="rId16"/>
    <p:sldId id="280" r:id="rId17"/>
    <p:sldId id="287" r:id="rId18"/>
    <p:sldId id="288" r:id="rId19"/>
    <p:sldId id="257" r:id="rId20"/>
    <p:sldId id="262" r:id="rId21"/>
    <p:sldId id="260" r:id="rId22"/>
    <p:sldId id="261" r:id="rId23"/>
    <p:sldId id="259" r:id="rId24"/>
    <p:sldId id="263" r:id="rId25"/>
    <p:sldId id="264" r:id="rId26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MS Gothic" panose="020B0609070205080204" pitchFamily="49" charset="-128"/>
        <a:ea typeface="MS Gothic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86443" autoAdjust="0"/>
  </p:normalViewPr>
  <p:slideViewPr>
    <p:cSldViewPr>
      <p:cViewPr varScale="1">
        <p:scale>
          <a:sx n="69" d="100"/>
          <a:sy n="69" d="100"/>
        </p:scale>
        <p:origin x="77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3F612-90B0-42B6-8FC9-538F548F62E9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F6304-F6CD-4A2F-A028-36B138A607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3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4149187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383156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39965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1714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86485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896979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216153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821829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02567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040112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4070712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782596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751536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4211724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032848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685415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64558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A799D-6992-4E21-BCB1-33AC95B42DA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78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CE647-F55B-493A-AAFA-CF346D0288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169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E2421-AC5B-4324-9B64-328222B9A5A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485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7DA86-27FE-4F86-8ADE-0B92EBEA3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754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D7CAB-B7BF-4B4A-93BF-012D3C2417F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98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194F3-01DC-4099-8A10-8C47CB8356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2641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5BB0-9C92-4814-B278-BB9D40F822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5826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0228-7B63-475E-8767-B08922EBA8F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721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2038C-984C-4EC4-A29E-8493B2DD26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670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E97C-AFBD-40D2-B88F-4859FF72336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92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6B7DA-4D28-4096-96CA-034E22A818C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1971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DB1C-A198-4BA1-AB61-0BCEF0B44AC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691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DBAE297-3802-4B2E-BA39-999ED0DF044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np.co.jp/about/history01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日</a:t>
            </a:r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韓比較労</a:t>
            </a:r>
            <a:r>
              <a:rPr lang="ja-JP" altLang="en-US" sz="4400" b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使関係論 </a:t>
            </a:r>
            <a:r>
              <a:rPr lang="ja-JP" altLang="en-US" sz="44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４</a:t>
            </a:r>
            <a:endParaRPr lang="ja-JP" altLang="en-US" sz="4400" b="1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ja-JP" altLang="en-US" sz="3200" dirty="0" smtClean="0">
                <a:ea typeface="MS PGothic" panose="020B0600070205080204" pitchFamily="34" charset="-128"/>
              </a:rPr>
              <a:t>使用者と工</a:t>
            </a:r>
            <a:r>
              <a:rPr lang="ja-JP" altLang="en-US" sz="3200" dirty="0" smtClean="0">
                <a:ea typeface="MS PGothic" panose="020B0600070205080204" pitchFamily="34" charset="-128"/>
              </a:rPr>
              <a:t>場</a:t>
            </a:r>
            <a:r>
              <a:rPr lang="ja-JP" altLang="en-US" sz="3200" dirty="0" smtClean="0">
                <a:ea typeface="MS PGothic" panose="020B0600070205080204" pitchFamily="34" charset="-128"/>
              </a:rPr>
              <a:t>法、そして産業化</a:t>
            </a:r>
            <a:endParaRPr lang="ja-JP" altLang="en-US" sz="3200" dirty="0" smtClean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smtClean="0">
                <a:latin typeface="Arial Black" panose="020B0A04020102020204" pitchFamily="34" charset="0"/>
                <a:cs typeface="Times New Roman" panose="02020603050405020304" pitchFamily="18" charset="0"/>
              </a:rPr>
              <a:t>Robert Owen</a:t>
            </a:r>
            <a:endParaRPr lang="ko-KR" altLang="en-US" b="1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7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4A571E-2886-4546-917D-A66718F79470}" type="slidenum">
              <a:rPr lang="en-US" altLang="ja-JP" sz="140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ja-JP" sz="140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1268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205038"/>
            <a:ext cx="3051175" cy="352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03380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smtClean="0">
                <a:latin typeface="Arial Black" panose="020B0A04020102020204" pitchFamily="34" charset="0"/>
                <a:cs typeface="Times New Roman" panose="02020603050405020304" pitchFamily="18" charset="0"/>
              </a:rPr>
              <a:t>Robert Owen</a:t>
            </a:r>
            <a:endParaRPr lang="ko-KR" altLang="en-US" b="1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lvl="1" eaLnBrk="1" hangingPunct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1771.5.</a:t>
            </a:r>
            <a:r>
              <a:rPr lang="ko-KR" altLang="en-US" b="1" i="1" dirty="0" smtClean="0">
                <a:latin typeface="Times New Roman" panose="02020603050405020304" pitchFamily="18" charset="0"/>
              </a:rPr>
              <a:t> </a:t>
            </a:r>
            <a:r>
              <a:rPr lang="en-US" altLang="ko-KR" b="1" i="1" dirty="0" smtClean="0">
                <a:latin typeface="Times New Roman" panose="02020603050405020304" pitchFamily="18" charset="0"/>
              </a:rPr>
              <a:t>14</a:t>
            </a:r>
            <a:endParaRPr lang="en-US" altLang="ko-KR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Newtown, </a:t>
            </a:r>
            <a:r>
              <a:rPr lang="en-US" altLang="ko-KR" b="1" i="1" dirty="0" err="1" smtClean="0">
                <a:latin typeface="Times New Roman" panose="02020603050405020304" pitchFamily="18" charset="0"/>
              </a:rPr>
              <a:t>Montgomeryshire</a:t>
            </a:r>
            <a:r>
              <a:rPr lang="en-US" altLang="ko-KR" b="1" i="1" dirty="0" smtClean="0">
                <a:latin typeface="Times New Roman" panose="02020603050405020304" pitchFamily="18" charset="0"/>
              </a:rPr>
              <a:t>, </a:t>
            </a:r>
            <a:r>
              <a:rPr lang="en-US" altLang="ko-KR" b="1" i="1" dirty="0" smtClean="0">
                <a:latin typeface="Times New Roman" panose="02020603050405020304" pitchFamily="18" charset="0"/>
              </a:rPr>
              <a:t>Wales</a:t>
            </a:r>
            <a:r>
              <a:rPr lang="ja-JP" altLang="en-US" b="1" i="1" dirty="0">
                <a:latin typeface="Times New Roman" panose="02020603050405020304" pitchFamily="18" charset="0"/>
              </a:rPr>
              <a:t>生まれ</a:t>
            </a:r>
            <a:endParaRPr lang="en-US" altLang="ko-KR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1787 </a:t>
            </a:r>
            <a:r>
              <a:rPr lang="en-US" altLang="ko-KR" b="1" i="1" dirty="0" smtClean="0">
                <a:latin typeface="Times New Roman" panose="02020603050405020304" pitchFamily="18" charset="0"/>
              </a:rPr>
              <a:t>Manchester</a:t>
            </a:r>
            <a:r>
              <a:rPr lang="ja-JP" altLang="en-US" b="1" i="1" dirty="0" smtClean="0">
                <a:latin typeface="Times New Roman" panose="02020603050405020304" pitchFamily="18" charset="0"/>
              </a:rPr>
              <a:t>工場運営経験</a:t>
            </a:r>
            <a:endParaRPr lang="en-US" altLang="ko-KR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1790 </a:t>
            </a:r>
            <a:r>
              <a:rPr lang="ja-JP" altLang="en-US" b="1" i="1" dirty="0">
                <a:latin typeface="Times New Roman" panose="02020603050405020304" pitchFamily="18" charset="0"/>
              </a:rPr>
              <a:t>紡</a:t>
            </a:r>
            <a:r>
              <a:rPr lang="ja-JP" altLang="en-US" b="1" i="1" dirty="0" smtClean="0">
                <a:latin typeface="Times New Roman" panose="02020603050405020304" pitchFamily="18" charset="0"/>
              </a:rPr>
              <a:t>績</a:t>
            </a:r>
            <a:r>
              <a:rPr lang="ja-JP" altLang="en-US" b="1" i="1" dirty="0">
                <a:latin typeface="Times New Roman" panose="02020603050405020304" pitchFamily="18" charset="0"/>
              </a:rPr>
              <a:t>工</a:t>
            </a:r>
            <a:r>
              <a:rPr lang="ja-JP" altLang="en-US" b="1" i="1" dirty="0" smtClean="0">
                <a:latin typeface="Times New Roman" panose="02020603050405020304" pitchFamily="18" charset="0"/>
              </a:rPr>
              <a:t>場</a:t>
            </a:r>
            <a:r>
              <a:rPr lang="ja-JP" altLang="en-US" b="1" i="1" dirty="0">
                <a:latin typeface="Times New Roman" panose="02020603050405020304" pitchFamily="18" charset="0"/>
              </a:rPr>
              <a:t>設立</a:t>
            </a:r>
            <a:endParaRPr lang="en-US" altLang="ko-KR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altLang="ko-KR" b="1" i="1" dirty="0" smtClean="0">
              <a:latin typeface="Times New Roman" panose="02020603050405020304" pitchFamily="18" charset="0"/>
            </a:endParaRPr>
          </a:p>
        </p:txBody>
      </p:sp>
      <p:sp>
        <p:nvSpPr>
          <p:cNvPr id="13316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A238F9-E6DA-4529-A651-06AC3D468FFA}" type="slidenum">
              <a:rPr lang="en-US" altLang="ja-JP" sz="140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ja-JP" sz="140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9949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514600"/>
            <a:ext cx="8534400" cy="4038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en-US" altLang="ko-KR" sz="3600" b="1" i="1" dirty="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altLang="ko-KR" sz="3200" dirty="0" smtClean="0">
              <a:latin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ko-KR" altLang="en-US" sz="3200" dirty="0" smtClean="0">
              <a:latin typeface="Times New Roman" pitchFamily="18" charset="0"/>
            </a:endParaRPr>
          </a:p>
        </p:txBody>
      </p:sp>
      <p:sp>
        <p:nvSpPr>
          <p:cNvPr id="4099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488358B-1EC0-46FE-92C6-DAB941108732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4100" name="Picture 2" descr="D:\1 Sunfile\7 Welfare Work\Nelson, N. O\Image\Leclaire Over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72" y="2542309"/>
            <a:ext cx="8499256" cy="399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799"/>
            <a:ext cx="8534400" cy="1938339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N</a:t>
            </a:r>
            <a:r>
              <a:rPr lang="en-US" altLang="ko-KR" sz="3600" b="1" i="1" dirty="0">
                <a:latin typeface="Arial Black" panose="020B0A04020102020204" pitchFamily="34" charset="0"/>
                <a:cs typeface="Times New Roman" panose="02020603050405020304" pitchFamily="18" charset="0"/>
              </a:rPr>
              <a:t>. O. </a:t>
            </a:r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Nelson’</a:t>
            </a:r>
            <a:b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Cooperative Society</a:t>
            </a:r>
            <a:b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(</a:t>
            </a:r>
            <a:r>
              <a:rPr lang="en-US" altLang="ko-KR" sz="3600" b="1" i="1" dirty="0">
                <a:latin typeface="Arial Black" panose="020B0A04020102020204" pitchFamily="34" charset="0"/>
                <a:cs typeface="Times New Roman" panose="02020603050405020304" pitchFamily="18" charset="0"/>
              </a:rPr>
              <a:t>1890-1934)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4356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Welfare Capitalism in USA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ja-JP" altLang="en-US" sz="3600" b="1" i="1" dirty="0">
                <a:latin typeface="Times New Roman" panose="02020603050405020304" pitchFamily="18" charset="0"/>
              </a:rPr>
              <a:t>構</a:t>
            </a:r>
            <a:r>
              <a:rPr lang="ja-JP" altLang="en-US" sz="3600" b="1" i="1" dirty="0" smtClean="0">
                <a:latin typeface="Times New Roman" panose="02020603050405020304" pitchFamily="18" charset="0"/>
              </a:rPr>
              <a:t>成</a:t>
            </a:r>
            <a:r>
              <a:rPr lang="ja-JP" altLang="en-US" sz="3600" b="1" i="1" dirty="0">
                <a:latin typeface="Times New Roman" panose="02020603050405020304" pitchFamily="18" charset="0"/>
              </a:rPr>
              <a:t>要素</a:t>
            </a:r>
            <a:r>
              <a:rPr lang="en-US" altLang="ko-KR" sz="3600" b="1" i="1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3600" b="1" i="1" dirty="0" smtClean="0">
                <a:latin typeface="Times New Roman" panose="02020603050405020304" pitchFamily="18" charset="0"/>
              </a:rPr>
              <a:t>(Stuart </a:t>
            </a:r>
            <a:r>
              <a:rPr lang="en-US" altLang="ko-KR" sz="3600" b="1" i="1" dirty="0" err="1" smtClean="0">
                <a:latin typeface="Times New Roman" panose="02020603050405020304" pitchFamily="18" charset="0"/>
              </a:rPr>
              <a:t>Brandes</a:t>
            </a:r>
            <a:r>
              <a:rPr lang="en-US" altLang="ko-KR" sz="3600" b="1" i="1" dirty="0" smtClean="0">
                <a:latin typeface="Times New Roman" panose="02020603050405020304" pitchFamily="18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Housing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Education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Religion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Recreation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Profit Sharing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Medical Care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Pension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Social Work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b="1" i="1" dirty="0" smtClean="0">
                <a:latin typeface="Times New Roman" panose="02020603050405020304" pitchFamily="18" charset="0"/>
              </a:rPr>
              <a:t>Employee Representation</a:t>
            </a:r>
          </a:p>
        </p:txBody>
      </p:sp>
      <p:sp>
        <p:nvSpPr>
          <p:cNvPr id="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EF9F7A9-59DA-4D85-B1DC-4E6F27918325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4741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534400" cy="44958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b="1" i="1" smtClean="0">
                <a:latin typeface="Times New Roman" panose="02020603050405020304" pitchFamily="18" charset="0"/>
              </a:rPr>
              <a:t>Housing (1890)</a:t>
            </a:r>
          </a:p>
          <a:p>
            <a:pPr lvl="1" eaLnBrk="1" hangingPunct="1">
              <a:lnSpc>
                <a:spcPct val="80000"/>
              </a:lnSpc>
            </a:pPr>
            <a:endParaRPr lang="en-US" altLang="ko-KR" sz="320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ko-KR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5123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E48FB64-42F4-41EE-A329-24B00B0A7B08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8001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Welfare Capitalism in USA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1364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b="1" i="1" smtClean="0">
                <a:latin typeface="Times New Roman" panose="02020603050405020304" pitchFamily="18" charset="0"/>
              </a:rPr>
              <a:t>Cooperative Store (1892)</a:t>
            </a:r>
          </a:p>
          <a:p>
            <a:pPr lvl="1" eaLnBrk="1" hangingPunct="1">
              <a:lnSpc>
                <a:spcPct val="80000"/>
              </a:lnSpc>
            </a:pPr>
            <a:endParaRPr lang="en-US" altLang="ko-KR" sz="320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ko-KR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6147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A23FA79-AED2-411E-B418-4B9E6BFBC649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5214938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Welfare Capitalism in USA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34987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b="1" i="1" smtClean="0">
                <a:latin typeface="Times New Roman" panose="02020603050405020304" pitchFamily="18" charset="0"/>
              </a:rPr>
              <a:t>School (1903)</a:t>
            </a:r>
          </a:p>
          <a:p>
            <a:pPr lvl="1" eaLnBrk="1" hangingPunct="1">
              <a:lnSpc>
                <a:spcPct val="80000"/>
              </a:lnSpc>
            </a:pPr>
            <a:endParaRPr lang="en-US" altLang="ko-KR" sz="320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ko-KR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7171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BEB3E38-DFAE-47B8-A7FA-6C5B105BF36E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67000"/>
            <a:ext cx="57150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Welfare Capitalism in USA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49180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b="1" i="1" smtClean="0">
                <a:latin typeface="Times New Roman" panose="02020603050405020304" pitchFamily="18" charset="0"/>
              </a:rPr>
              <a:t>Baseball Team (1909)</a:t>
            </a:r>
          </a:p>
          <a:p>
            <a:pPr lvl="1" eaLnBrk="1" hangingPunct="1">
              <a:lnSpc>
                <a:spcPct val="80000"/>
              </a:lnSpc>
            </a:pPr>
            <a:endParaRPr lang="en-US" altLang="ko-KR" sz="320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ko-KR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8195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61DFE5-BE50-44F6-B051-F13341C7C9CC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19400"/>
            <a:ext cx="5268913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Welfare Capitalism in USA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31466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en-US" altLang="ko-KR" sz="3600" b="1" i="1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sz="3600" b="1" i="1" dirty="0" smtClean="0">
                <a:latin typeface="Times New Roman" pitchFamily="18" charset="0"/>
              </a:rPr>
              <a:t>N. O. Nelson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b="1" i="1" dirty="0" smtClean="0">
                <a:latin typeface="Times New Roman" pitchFamily="18" charset="0"/>
              </a:rPr>
              <a:t>Profit Sharing</a:t>
            </a: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altLang="ko-KR" b="1" i="1" dirty="0" smtClean="0">
                <a:latin typeface="Times New Roman" pitchFamily="18" charset="0"/>
              </a:rPr>
              <a:t>Employee Representation</a:t>
            </a:r>
          </a:p>
          <a:p>
            <a:pPr marL="457200" lvl="1" indent="0" eaLnBrk="1" hangingPunct="1">
              <a:lnSpc>
                <a:spcPct val="80000"/>
              </a:lnSpc>
              <a:buClr>
                <a:srgbClr val="FF0000"/>
              </a:buClr>
              <a:buFontTx/>
              <a:buNone/>
              <a:defRPr/>
            </a:pPr>
            <a:r>
              <a:rPr lang="en-US" altLang="ko-KR" b="1" i="1" dirty="0" smtClean="0">
                <a:latin typeface="Times New Roman" pitchFamily="18" charset="0"/>
              </a:rPr>
              <a:t>→Dissatisfaction:</a:t>
            </a:r>
          </a:p>
          <a:p>
            <a:pPr marL="457200" lvl="1" indent="0" eaLnBrk="1" hangingPunct="1">
              <a:lnSpc>
                <a:spcPct val="80000"/>
              </a:lnSpc>
              <a:buClr>
                <a:srgbClr val="FF0000"/>
              </a:buClr>
              <a:buFontTx/>
              <a:buNone/>
              <a:defRPr/>
            </a:pPr>
            <a:r>
              <a:rPr lang="en-US" altLang="ko-KR" b="1" i="1" dirty="0" smtClean="0">
                <a:latin typeface="Times New Roman" pitchFamily="18" charset="0"/>
              </a:rPr>
              <a:t>   Union work for national union organization not for factory’s employees</a:t>
            </a:r>
          </a:p>
        </p:txBody>
      </p:sp>
      <p:sp>
        <p:nvSpPr>
          <p:cNvPr id="9219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0A994E-EC35-4EB9-BAB0-90EDE43DBACB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4478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Welfare Capitalism in USA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70354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4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5EF45A-8C84-4A42-8AC4-D822EC917EE0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512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28800"/>
            <a:ext cx="4014788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820738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佐久間貞一</a:t>
            </a:r>
            <a:endParaRPr lang="ko-KR" altLang="en-US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35854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1"/>
            <a:ext cx="8534400" cy="990600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Times New Roman" panose="02020603050405020304" pitchFamily="18" charset="0"/>
              </a:rPr>
              <a:t>革新的企業設立</a:t>
            </a:r>
            <a:endPara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34400" cy="5029201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ja-JP" altLang="en-US" sz="4000" dirty="0" smtClean="0">
                <a:latin typeface="MS Gothic" panose="020B0609070205080204" pitchFamily="49" charset="-128"/>
                <a:ea typeface="MS Gothic" panose="020B0609070205080204" pitchFamily="49" charset="-128"/>
                <a:hlinkClick r:id="rId3"/>
              </a:rPr>
              <a:t>略歴</a:t>
            </a:r>
            <a:endParaRPr lang="en-US" altLang="ja-JP" sz="4000" dirty="0" smtClean="0">
              <a:latin typeface="MS Gothic" panose="020B0609070205080204" pitchFamily="49" charset="-128"/>
              <a:ea typeface="MS Gothic" panose="020B0609070205080204" pitchFamily="49" charset="-128"/>
              <a:hlinkClick r:id="rId3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i="1" dirty="0">
                <a:latin typeface="MS Gothic" panose="020B0609070205080204" pitchFamily="49" charset="-128"/>
                <a:ea typeface="MS Gothic" panose="020B0609070205080204" pitchFamily="49" charset="-128"/>
              </a:rPr>
              <a:t>1846: </a:t>
            </a:r>
            <a:r>
              <a:rPr lang="ja-JP" altLang="en-US" sz="3600" i="1" dirty="0">
                <a:latin typeface="MS Gothic" panose="020B0609070205080204" pitchFamily="49" charset="-128"/>
                <a:ea typeface="MS Gothic" panose="020B0609070205080204" pitchFamily="49" charset="-128"/>
              </a:rPr>
              <a:t>江</a:t>
            </a:r>
            <a:r>
              <a:rPr lang="ja-JP" altLang="en-US" sz="3600" i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戸で生まれる</a:t>
            </a:r>
            <a:endParaRPr lang="en-US" altLang="ko-KR" sz="3600" i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i="1" dirty="0">
                <a:latin typeface="MS Gothic" panose="020B0609070205080204" pitchFamily="49" charset="-128"/>
                <a:ea typeface="MS Gothic" panose="020B0609070205080204" pitchFamily="49" charset="-128"/>
              </a:rPr>
              <a:t>1898: </a:t>
            </a:r>
            <a:r>
              <a:rPr lang="en-US" altLang="ko-KR" sz="3600" i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52</a:t>
            </a:r>
            <a:r>
              <a:rPr lang="ja-JP" altLang="en-US" sz="3600" i="1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歳で</a:t>
            </a:r>
            <a:r>
              <a:rPr lang="ko-KR" altLang="en-US" sz="3600" i="1" dirty="0" smtClean="0">
                <a:latin typeface="MS Gothic" panose="020B0609070205080204" pitchFamily="49" charset="-128"/>
              </a:rPr>
              <a:t>永眠</a:t>
            </a:r>
            <a:endParaRPr lang="en-US" altLang="ko-KR" sz="3600" i="1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endParaRPr lang="en-US" altLang="ja-JP" sz="3600" dirty="0">
              <a:latin typeface="MS Gothic" panose="020B0609070205080204" pitchFamily="49" charset="-128"/>
              <a:ea typeface="MS Gothic" panose="020B0609070205080204" pitchFamily="49" charset="-128"/>
              <a:hlinkClick r:id="rId3"/>
            </a:endParaRP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ja-JP" altLang="en-US" sz="4000" dirty="0" smtClean="0">
                <a:latin typeface="MS Gothic" panose="020B0609070205080204" pitchFamily="49" charset="-128"/>
                <a:ea typeface="MS Gothic" panose="020B0609070205080204" pitchFamily="49" charset="-128"/>
                <a:hlinkClick r:id="rId3"/>
              </a:rPr>
              <a:t>秀</a:t>
            </a:r>
            <a:r>
              <a:rPr lang="ja-JP" altLang="en-US" sz="4000" dirty="0" smtClean="0">
                <a:latin typeface="MS Gothic" panose="020B0609070205080204" pitchFamily="49" charset="-128"/>
                <a:ea typeface="MS Gothic" panose="020B0609070205080204" pitchFamily="49" charset="-128"/>
                <a:hlinkClick r:id="rId3"/>
              </a:rPr>
              <a:t>英舎</a:t>
            </a:r>
            <a:endParaRPr lang="en-US" altLang="ja-JP" sz="40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ja-JP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1876</a:t>
            </a:r>
            <a:r>
              <a:rPr lang="en-US" altLang="ja-JP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: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創立</a:t>
            </a: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(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資本金千円</a:t>
            </a: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/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従業員</a:t>
            </a: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26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名</a:t>
            </a: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)</a:t>
            </a:r>
            <a:endParaRPr lang="en-US" altLang="ko-KR" sz="32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457200" lvl="1" indent="0" eaLnBrk="1" hangingPunct="1">
              <a:buClr>
                <a:srgbClr val="FF0000"/>
              </a:buClr>
              <a:buFontTx/>
              <a:buNone/>
              <a:defRPr/>
            </a:pP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	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　→在日本イギリス人活版印刷技術習得</a:t>
            </a:r>
            <a:endParaRPr lang="en-US" altLang="ko-KR" sz="32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1877: </a:t>
            </a: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『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改正西国立志編</a:t>
            </a:r>
            <a:r>
              <a:rPr lang="en-US" altLang="ko-KR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』</a:t>
            </a:r>
            <a:r>
              <a:rPr lang="ja-JP" altLang="en-US" sz="32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再印刷</a:t>
            </a:r>
            <a:endParaRPr lang="en-US" altLang="ko-KR" sz="32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9220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847107-A5D4-48A1-A2C2-5BE51D4B360E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88615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20713"/>
            <a:ext cx="8534400" cy="1108075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Times New Roman" panose="02020603050405020304" pitchFamily="18" charset="0"/>
              </a:rPr>
              <a:t>労使関係</a:t>
            </a:r>
            <a:endPara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ja-JP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‘</a:t>
            </a:r>
            <a:r>
              <a:rPr lang="ja-JP" altLang="en-US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労使共同</a:t>
            </a:r>
            <a:r>
              <a:rPr lang="en-US" altLang="ko-KR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’</a:t>
            </a:r>
            <a:endParaRPr lang="en-US" altLang="ja-JP" sz="44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ko-KR" altLang="en-US" sz="3600" dirty="0" smtClean="0">
                <a:latin typeface="MS Gothic" panose="020B0609070205080204" pitchFamily="49" charset="-128"/>
              </a:rPr>
              <a:t>“</a:t>
            </a:r>
            <a:r>
              <a:rPr lang="ja-JP" altLang="en-US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労働者の生活向上なしに会社の発展は考えられない</a:t>
            </a:r>
            <a:r>
              <a:rPr lang="ko-KR" altLang="en-US" sz="3600" dirty="0" smtClean="0">
                <a:latin typeface="MS Gothic" panose="020B0609070205080204" pitchFamily="49" charset="-128"/>
              </a:rPr>
              <a:t>”</a:t>
            </a:r>
            <a:endParaRPr lang="en-US" altLang="ko-KR" sz="36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ko-KR" altLang="en-US" sz="3600" dirty="0" smtClean="0">
                <a:latin typeface="MS Gothic" panose="020B0609070205080204" pitchFamily="49" charset="-128"/>
              </a:rPr>
              <a:t>“</a:t>
            </a:r>
            <a:r>
              <a:rPr lang="ja-JP" altLang="en-US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完全な職工を養成して今後日本の活版印刷工場のモデルを作る</a:t>
            </a:r>
            <a:r>
              <a:rPr lang="ko-KR" altLang="en-US" sz="3600" dirty="0" smtClean="0">
                <a:latin typeface="MS Gothic" panose="020B0609070205080204" pitchFamily="49" charset="-128"/>
              </a:rPr>
              <a:t>”</a:t>
            </a:r>
            <a:endParaRPr lang="en-US" altLang="ko-KR" sz="36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“</a:t>
            </a:r>
            <a:r>
              <a:rPr lang="ja-JP" altLang="en-US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倫理と利益</a:t>
            </a:r>
            <a:r>
              <a:rPr lang="en-US" altLang="ko-KR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”</a:t>
            </a:r>
            <a:r>
              <a:rPr lang="ja-JP" altLang="en-US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の両立</a:t>
            </a:r>
            <a:endParaRPr lang="en-US" altLang="ko-KR" sz="36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270210-2B5E-4E30-A8A5-152053445A82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19151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419600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ja-JP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‘</a:t>
            </a:r>
            <a:r>
              <a:rPr lang="ja-JP" altLang="en-US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労働組合期成会</a:t>
            </a:r>
            <a:r>
              <a:rPr lang="en-US" altLang="ko-KR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’</a:t>
            </a:r>
            <a:r>
              <a:rPr lang="ja-JP" altLang="en-US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設立寄与</a:t>
            </a:r>
            <a:endParaRPr lang="en-US" altLang="ja-JP" sz="44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457200" lvl="1" indent="0" eaLnBrk="1" hangingPunct="1">
              <a:buClr>
                <a:srgbClr val="FF0000"/>
              </a:buClr>
              <a:buNone/>
            </a:pPr>
            <a:r>
              <a:rPr lang="ja-JP" altLang="en-US" sz="36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→日本最初の全国的労働者団体</a:t>
            </a:r>
            <a:endParaRPr lang="en-US" altLang="ko-KR" sz="36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altLang="ja-JP" sz="36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ja-JP" altLang="en-US" sz="44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工場法制定への貢献</a:t>
            </a:r>
            <a:endParaRPr lang="en-US" altLang="ja-JP" sz="44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lvl="1" eaLnBrk="1" hangingPunct="1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altLang="ko-KR" sz="3600" dirty="0" smtClean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3316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0FAEB0-45B4-412B-AD22-AE0508426D02}" type="slidenum">
              <a:rPr lang="en-US" altLang="ja-JP" sz="140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ja-JP" sz="140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04800" y="620713"/>
            <a:ext cx="8534400" cy="1108075"/>
          </a:xfrm>
          <a:prstGeom prst="rect">
            <a:avLst/>
          </a:prstGeo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defRPr/>
            </a:pPr>
            <a:r>
              <a:rPr lang="ja-JP" alt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Times New Roman" panose="02020603050405020304" pitchFamily="18" charset="0"/>
              </a:rPr>
              <a:t>労使関係</a:t>
            </a:r>
            <a:endPara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29632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6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5DF6BE-7C6E-4DE6-884C-E4493F21F09F}" type="slidenum">
              <a:rPr lang="en-US" altLang="ja-JP" sz="140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ja-JP" sz="140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512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1768764"/>
            <a:ext cx="62134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820738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dirty="0" smtClean="0">
                <a:latin typeface="MS Gothic" panose="020B0609070205080204" pitchFamily="49" charset="-128"/>
                <a:ea typeface="맑은 고딕" panose="020B0503020000020004" pitchFamily="50" charset="-127"/>
              </a:rPr>
              <a:t>柳</a:t>
            </a:r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一</a:t>
            </a:r>
            <a:r>
              <a:rPr lang="ko-KR" altLang="en-US" dirty="0" smtClean="0">
                <a:latin typeface="MS Gothic" panose="020B0609070205080204" pitchFamily="49" charset="-128"/>
                <a:ea typeface="맑은 고딕" panose="020B0503020000020004" pitchFamily="50" charset="-127"/>
              </a:rPr>
              <a:t>韓</a:t>
            </a:r>
            <a:endParaRPr lang="ko-KR" altLang="en-US" b="1" dirty="0" smtClean="0">
              <a:latin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84292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820738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 smtClean="0">
                <a:latin typeface="MS Gothic" panose="020B0609070205080204" pitchFamily="49" charset="-128"/>
                <a:ea typeface="MS Gothic" panose="020B0609070205080204" pitchFamily="49" charset="-128"/>
                <a:cs typeface="Times New Roman" panose="02020603050405020304" pitchFamily="18" charset="0"/>
              </a:rPr>
              <a:t>略歴</a:t>
            </a:r>
            <a:endParaRPr lang="ko-KR" altLang="en-US" b="1" dirty="0" smtClean="0">
              <a:latin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57338"/>
            <a:ext cx="8534400" cy="4535487"/>
          </a:xfrm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1895: 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6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男</a:t>
            </a:r>
            <a:r>
              <a:rPr lang="ko-KR" altLang="en-US" sz="3200" b="1" i="1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3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女中長男、平壌で生まれる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1904: </a:t>
            </a:r>
            <a:r>
              <a:rPr lang="ja-JP" altLang="en-US" sz="3200" b="1" i="1" dirty="0">
                <a:latin typeface="Times New Roman" panose="02020603050405020304" pitchFamily="18" charset="0"/>
              </a:rPr>
              <a:t>アメリカ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Nebraska Kearney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定着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 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1916: Michigan University </a:t>
            </a:r>
            <a:r>
              <a:rPr lang="ja-JP" altLang="en-US" sz="3200" b="1" i="1" dirty="0">
                <a:latin typeface="Times New Roman" panose="02020603050405020304" pitchFamily="18" charset="0"/>
              </a:rPr>
              <a:t>入学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ja-JP" sz="3200" b="1" i="1" dirty="0" smtClean="0">
                <a:latin typeface="Times New Roman" panose="02020603050405020304" pitchFamily="18" charset="0"/>
              </a:rPr>
              <a:t>1922: L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a</a:t>
            </a:r>
            <a:r>
              <a:rPr lang="ko-KR" altLang="en-US" sz="3200" b="1" i="1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Choy </a:t>
            </a:r>
            <a:r>
              <a:rPr lang="ja-JP" altLang="en-US" sz="3200" b="1" i="1" dirty="0">
                <a:latin typeface="Times New Roman" panose="02020603050405020304" pitchFamily="18" charset="0"/>
              </a:rPr>
              <a:t>東洋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食品会社共同設立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1926: 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柳韓洋行</a:t>
            </a:r>
            <a:r>
              <a:rPr lang="en-US" altLang="ja-JP" sz="3200" b="1" i="1" dirty="0" smtClean="0">
                <a:latin typeface="Times New Roman" panose="02020603050405020304" pitchFamily="18" charset="0"/>
              </a:rPr>
              <a:t>(</a:t>
            </a:r>
            <a:r>
              <a:rPr lang="en-US" altLang="ja-JP" sz="3200" b="1" i="1" dirty="0" err="1" smtClean="0">
                <a:latin typeface="Times New Roman" panose="02020603050405020304" pitchFamily="18" charset="0"/>
              </a:rPr>
              <a:t>Yuhanyanghaeng</a:t>
            </a:r>
            <a:r>
              <a:rPr lang="en-US" altLang="ja-JP" sz="3200" b="1" i="1" dirty="0" smtClean="0">
                <a:latin typeface="Times New Roman" panose="02020603050405020304" pitchFamily="18" charset="0"/>
              </a:rPr>
              <a:t>)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創立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1946: 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大韓商工会議所初代会長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1952: 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高麗工科技術学校設立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1962: 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製薬業界最初株式上場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ko-KR" sz="3200" b="1" i="1" dirty="0" smtClean="0">
                <a:latin typeface="Times New Roman" panose="02020603050405020304" pitchFamily="18" charset="0"/>
              </a:rPr>
              <a:t>1971: </a:t>
            </a:r>
            <a:r>
              <a:rPr lang="en-US" altLang="ko-KR" sz="3200" b="1" i="1" dirty="0" smtClean="0">
                <a:latin typeface="Times New Roman" panose="02020603050405020304" pitchFamily="18" charset="0"/>
              </a:rPr>
              <a:t>76</a:t>
            </a:r>
            <a:r>
              <a:rPr lang="ja-JP" altLang="en-US" sz="3200" b="1" i="1" dirty="0" smtClean="0">
                <a:latin typeface="Times New Roman" panose="02020603050405020304" pitchFamily="18" charset="0"/>
              </a:rPr>
              <a:t>歳で</a:t>
            </a:r>
            <a:r>
              <a:rPr lang="ko-KR" altLang="en-US" sz="3200" b="1" i="1" dirty="0" smtClean="0">
                <a:latin typeface="Times New Roman" panose="02020603050405020304" pitchFamily="18" charset="0"/>
              </a:rPr>
              <a:t>永眠</a:t>
            </a:r>
            <a:endParaRPr lang="en-US" altLang="ko-KR" sz="3200" b="1" i="1" dirty="0" smtClean="0">
              <a:latin typeface="Times New Roman" panose="02020603050405020304" pitchFamily="18" charset="0"/>
            </a:endParaRPr>
          </a:p>
        </p:txBody>
      </p:sp>
      <p:sp>
        <p:nvSpPr>
          <p:cNvPr id="717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96C60F-3505-4B78-A6F6-1B4DC39D5562}" type="slidenum">
              <a:rPr lang="en-US" altLang="ja-JP" sz="140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ja-JP" sz="140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83886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  <p:bldP spid="3076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260350"/>
            <a:ext cx="8534400" cy="1108075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cs typeface="Times New Roman" panose="02020603050405020304" pitchFamily="18" charset="0"/>
              </a:rPr>
              <a:t>遺 言</a:t>
            </a:r>
          </a:p>
        </p:txBody>
      </p:sp>
      <p:sp>
        <p:nvSpPr>
          <p:cNvPr id="21507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5A86B4-78D0-4365-B833-D49814869DBB}" type="slidenum">
              <a:rPr lang="en-US" altLang="ja-JP" sz="140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ja-JP" sz="140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21508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728788"/>
            <a:ext cx="5113338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3717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AFE04B-FB05-4155-B19A-7276A542E847}" type="slidenum">
              <a:rPr lang="en-US" altLang="ja-JP" sz="140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ja-JP" sz="1400" smtClean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246495"/>
            <a:ext cx="8534400" cy="1108075"/>
          </a:xfrm>
          <a:gradFill rotWithShape="1">
            <a:gsLst>
              <a:gs pos="0">
                <a:srgbClr val="553AF4"/>
              </a:gs>
              <a:gs pos="50000">
                <a:srgbClr val="FFFFFF"/>
              </a:gs>
              <a:gs pos="100000">
                <a:srgbClr val="553AF4"/>
              </a:gs>
            </a:gsLst>
            <a:lin ang="0" scaled="1"/>
          </a:gra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cs typeface="Times New Roman" panose="02020603050405020304" pitchFamily="18" charset="0"/>
              </a:rPr>
              <a:t>遺 言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孫娘（当時</a:t>
            </a:r>
            <a:r>
              <a:rPr lang="en-US" altLang="ja-JP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7</a:t>
            </a:r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歳）には大学卒業当時まで学費</a:t>
            </a:r>
            <a:r>
              <a:rPr lang="en-US" altLang="ja-JP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</a:t>
            </a:r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万ドル支給する。</a:t>
            </a:r>
            <a:endParaRPr lang="en-US" altLang="ja-JP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娘には柳韓工高の中の墓と周辺敷地</a:t>
            </a:r>
            <a:r>
              <a:rPr lang="en-US" altLang="ja-JP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千坪を与える。垣を作らず学生たちが自由に歩けるようにする。</a:t>
            </a:r>
            <a:endParaRPr lang="en-US" altLang="ja-JP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私の所有</a:t>
            </a:r>
            <a:r>
              <a:rPr lang="en-US" altLang="ja-JP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14</a:t>
            </a:r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万</a:t>
            </a:r>
            <a:r>
              <a:rPr lang="en-US" altLang="ja-JP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941</a:t>
            </a:r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株は全て「韓国社会および教育信託基金」として寄付する。</a:t>
            </a:r>
            <a:endParaRPr lang="en-US" altLang="ja-JP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ja-JP" altLang="en-US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息子は大学卒業させたので自立して生きて行きなさい。</a:t>
            </a:r>
            <a:endParaRPr lang="en-US" altLang="ja-JP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9637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3746" y="26020"/>
            <a:ext cx="8229600" cy="812180"/>
          </a:xfrm>
        </p:spPr>
        <p:txBody>
          <a:bodyPr/>
          <a:lstStyle/>
          <a:p>
            <a:pPr eaLnBrk="1" hangingPunct="1"/>
            <a:r>
              <a:rPr lang="ja-JP" altLang="en-US" dirty="0">
                <a:ea typeface="MS PGothic" panose="020B0600070205080204" pitchFamily="34" charset="-128"/>
              </a:rPr>
              <a:t>工場</a:t>
            </a:r>
            <a:r>
              <a:rPr lang="ja-JP" altLang="en-US" dirty="0" smtClean="0">
                <a:ea typeface="MS PGothic" panose="020B0600070205080204" pitchFamily="34" charset="-128"/>
              </a:rPr>
              <a:t>法制定・論議過程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ja-JP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1784(E) </a:t>
            </a:r>
            <a:r>
              <a:rPr lang="en-US" altLang="ja-JP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Percival, Manchester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綿</a:t>
            </a:r>
            <a:r>
              <a:rPr lang="ja-JP" altLang="en-US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工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場伝染病実態調査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1802(E)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徒弟の健康および徳性保護法公布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1883</a:t>
            </a:r>
            <a:r>
              <a:rPr lang="en-US" altLang="ja-JP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(E)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大</a:t>
            </a:r>
            <a:r>
              <a:rPr lang="ja-JP" altLang="en-US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英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帝国工場児童及び年少者の労働規制法公布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1847</a:t>
            </a:r>
            <a:r>
              <a:rPr lang="en-US" altLang="ja-JP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(E)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工場年少者労働時間制限法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1881(J)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山口県、職工募集取締規則公布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1881(J</a:t>
            </a: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農商務省、労働調査実施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1911(J)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工場法公布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1922(K)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京畿道、職工取締規則制定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1922(K)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総督府内務局社会課、労働調査実施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ko-KR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1923(J)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改正工場法公布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1939(J)(K) 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工場就業時間制限令施行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1943</a:t>
            </a:r>
            <a:r>
              <a:rPr lang="en-US" altLang="ja-JP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(J)(K) </a:t>
            </a:r>
            <a:r>
              <a:rPr lang="ja-JP" altLang="en-US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工場就業時間制限</a:t>
            </a:r>
            <a:r>
              <a:rPr lang="ja-JP" altLang="en-US" sz="24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令</a:t>
            </a:r>
            <a:r>
              <a:rPr lang="ja-JP" altLang="en-US" sz="24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廃止</a:t>
            </a:r>
            <a:endParaRPr lang="en-US" altLang="ja-JP" sz="24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ja-JP" altLang="en-US" sz="200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52599" y="-1027388"/>
            <a:ext cx="5638800" cy="89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9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18" y="919148"/>
            <a:ext cx="7296564" cy="501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2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31" y="902929"/>
            <a:ext cx="7329137" cy="505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1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626"/>
            <a:ext cx="9132904" cy="442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3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457"/>
            <a:ext cx="6248399" cy="683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3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03" y="304800"/>
            <a:ext cx="916200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8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757</Words>
  <Application>Microsoft Office PowerPoint</Application>
  <PresentationFormat>화면 슬라이드 쇼(4:3)</PresentationFormat>
  <Paragraphs>103</Paragraphs>
  <Slides>25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5" baseType="lpstr">
      <vt:lpstr>MS Gothic</vt:lpstr>
      <vt:lpstr>ＭＳ Ｐゴシック</vt:lpstr>
      <vt:lpstr>ＭＳ Ｐゴシック</vt:lpstr>
      <vt:lpstr>굴림</vt:lpstr>
      <vt:lpstr>맑은 고딕</vt:lpstr>
      <vt:lpstr>Arial</vt:lpstr>
      <vt:lpstr>Arial Black</vt:lpstr>
      <vt:lpstr>Times New Roman</vt:lpstr>
      <vt:lpstr>Wingdings</vt:lpstr>
      <vt:lpstr>기본 디자인</vt:lpstr>
      <vt:lpstr>日韓比較労使関係論 ４</vt:lpstr>
      <vt:lpstr>Robert Owen</vt:lpstr>
      <vt:lpstr>Robert Owen</vt:lpstr>
      <vt:lpstr>N. O. Nelson’ Cooperative Society (1890-1934)</vt:lpstr>
      <vt:lpstr>Welfare Capitalism in USA</vt:lpstr>
      <vt:lpstr>Welfare Capitalism in USA</vt:lpstr>
      <vt:lpstr>Welfare Capitalism in USA</vt:lpstr>
      <vt:lpstr>Welfare Capitalism in USA</vt:lpstr>
      <vt:lpstr>Welfare Capitalism in USA</vt:lpstr>
      <vt:lpstr>Welfare Capitalism in USA</vt:lpstr>
      <vt:lpstr>佐久間貞一</vt:lpstr>
      <vt:lpstr>革新的企業設立</vt:lpstr>
      <vt:lpstr>労使関係</vt:lpstr>
      <vt:lpstr>PowerPoint 프레젠테이션</vt:lpstr>
      <vt:lpstr>柳一韓</vt:lpstr>
      <vt:lpstr>略歴</vt:lpstr>
      <vt:lpstr>遺 言</vt:lpstr>
      <vt:lpstr>遺 言</vt:lpstr>
      <vt:lpstr>工場法制定・論議過程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日韓比較労使関係論　１</dc:title>
  <dc:creator>Jae-Won Sun</dc:creator>
  <cp:lastModifiedBy>선재원</cp:lastModifiedBy>
  <cp:revision>36</cp:revision>
  <dcterms:created xsi:type="dcterms:W3CDTF">2005-08-07T14:22:33Z</dcterms:created>
  <dcterms:modified xsi:type="dcterms:W3CDTF">2015-12-23T21:57:21Z</dcterms:modified>
</cp:coreProperties>
</file>