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1" r:id="rId2"/>
    <p:sldId id="258" r:id="rId3"/>
    <p:sldId id="270" r:id="rId4"/>
    <p:sldId id="274" r:id="rId5"/>
    <p:sldId id="277" r:id="rId6"/>
    <p:sldId id="278" r:id="rId7"/>
    <p:sldId id="275" r:id="rId8"/>
    <p:sldId id="279" r:id="rId9"/>
    <p:sldId id="276" r:id="rId10"/>
    <p:sldId id="280" r:id="rId11"/>
    <p:sldId id="271" r:id="rId12"/>
  </p:sldIdLst>
  <p:sldSz cx="9144000" cy="6858000" type="screen4x3"/>
  <p:notesSz cx="6797675" cy="9926638"/>
  <p:defaultTextStyle>
    <a:defPPr>
      <a:defRPr lang="ja-JP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휴먼매직체" panose="02030504000101010101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휴먼매직체" panose="02030504000101010101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휴먼매직체" panose="02030504000101010101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휴먼매직체" panose="02030504000101010101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휴먼매직체" panose="02030504000101010101" pitchFamily="18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Arial" panose="020B0604020202020204" pitchFamily="34" charset="0"/>
        <a:ea typeface="휴먼매직체" panose="02030504000101010101" pitchFamily="18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Arial" panose="020B0604020202020204" pitchFamily="34" charset="0"/>
        <a:ea typeface="휴먼매직체" panose="02030504000101010101" pitchFamily="18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Arial" panose="020B0604020202020204" pitchFamily="34" charset="0"/>
        <a:ea typeface="휴먼매직체" panose="02030504000101010101" pitchFamily="18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Arial" panose="020B0604020202020204" pitchFamily="34" charset="0"/>
        <a:ea typeface="휴먼매직체" panose="02030504000101010101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091F9"/>
    <a:srgbClr val="0033CC"/>
    <a:srgbClr val="37F772"/>
    <a:srgbClr val="FFFF00"/>
    <a:srgbClr val="FFFF66"/>
    <a:srgbClr val="FF0000"/>
    <a:srgbClr val="040000"/>
    <a:srgbClr val="553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724" autoAdjust="0"/>
  </p:normalViewPr>
  <p:slideViewPr>
    <p:cSldViewPr>
      <p:cViewPr varScale="1">
        <p:scale>
          <a:sx n="75" d="100"/>
          <a:sy n="75" d="100"/>
        </p:scale>
        <p:origin x="12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3" Type="http://schemas.openxmlformats.org/officeDocument/2006/relationships/slide" Target="slides/slide4.xml"/><Relationship Id="rId7" Type="http://schemas.openxmlformats.org/officeDocument/2006/relationships/slide" Target="slides/slide8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7.xml"/><Relationship Id="rId5" Type="http://schemas.openxmlformats.org/officeDocument/2006/relationships/slide" Target="slides/slide6.xml"/><Relationship Id="rId10" Type="http://schemas.openxmlformats.org/officeDocument/2006/relationships/slide" Target="slides/slide11.xml"/><Relationship Id="rId4" Type="http://schemas.openxmlformats.org/officeDocument/2006/relationships/slide" Target="slides/slide5.xml"/><Relationship Id="rId9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E:\1%20Sunfile\11%20Employment%20Adjustment%20in%20Japan\0%20Labor%20in%2020C's%20Japan\KEHS%20Journal%201920-80\Employment%20Adjustment%20in%20Japan%20Outlook%20in%20Korean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E:\1%20Sunfile\11%20Employment%20Adjustment%20in%20Japan\3%20Oil%20Crisis\Sasebo\2009%20KJEM\Sasebojuko%20Statistics%20090213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굴림"/>
                <a:ea typeface="굴림"/>
                <a:cs typeface="굴림"/>
              </a:defRPr>
            </a:pPr>
            <a:r>
              <a:rPr lang="en-US" altLang="ko-KR" sz="1600" b="1" i="0" u="none" strike="noStrike" baseline="0" dirty="0">
                <a:solidFill>
                  <a:srgbClr val="000000"/>
                </a:solidFill>
                <a:latin typeface="Times New Roman" pitchFamily="18" charset="0"/>
                <a:ea typeface="굴림"/>
                <a:cs typeface="Times New Roman" pitchFamily="18" charset="0"/>
              </a:rPr>
              <a:t>Annual </a:t>
            </a:r>
            <a:r>
              <a:rPr lang="en-US" altLang="ko-KR" sz="1600" b="1" i="0" u="none" strike="noStrike" baseline="0" dirty="0" smtClean="0">
                <a:solidFill>
                  <a:srgbClr val="000000"/>
                </a:solidFill>
                <a:latin typeface="Times New Roman" pitchFamily="18" charset="0"/>
                <a:ea typeface="굴림"/>
                <a:cs typeface="Times New Roman" pitchFamily="18" charset="0"/>
              </a:rPr>
              <a:t>Change Rates </a:t>
            </a:r>
            <a:r>
              <a:rPr lang="en-US" altLang="ko-KR" sz="1600" b="1" i="0" u="none" strike="noStrike" baseline="0" dirty="0">
                <a:solidFill>
                  <a:srgbClr val="000000"/>
                </a:solidFill>
                <a:latin typeface="Times New Roman" pitchFamily="18" charset="0"/>
                <a:ea typeface="굴림"/>
                <a:cs typeface="Times New Roman" pitchFamily="18" charset="0"/>
              </a:rPr>
              <a:t>of </a:t>
            </a:r>
            <a:r>
              <a:rPr lang="en-US" altLang="ko-KR" sz="1600" b="1" i="0" u="none" strike="noStrike" baseline="0" dirty="0" smtClean="0">
                <a:solidFill>
                  <a:srgbClr val="000000"/>
                </a:solidFill>
                <a:latin typeface="Times New Roman" pitchFamily="18" charset="0"/>
                <a:ea typeface="굴림"/>
                <a:cs typeface="Times New Roman" pitchFamily="18" charset="0"/>
              </a:rPr>
              <a:t>Total Employment </a:t>
            </a:r>
            <a:r>
              <a:rPr lang="en-US" altLang="ko-KR" sz="1600" b="1" i="0" u="none" strike="noStrike" baseline="0" dirty="0">
                <a:solidFill>
                  <a:srgbClr val="000000"/>
                </a:solidFill>
                <a:latin typeface="Times New Roman" pitchFamily="18" charset="0"/>
                <a:ea typeface="굴림"/>
                <a:cs typeface="Times New Roman" pitchFamily="18" charset="0"/>
              </a:rPr>
              <a:t>in </a:t>
            </a:r>
            <a:r>
              <a:rPr lang="en-US" altLang="ko-KR" sz="1600" b="1" i="0" u="none" strike="noStrike" baseline="0" dirty="0" smtClean="0">
                <a:solidFill>
                  <a:srgbClr val="000000"/>
                </a:solidFill>
                <a:latin typeface="Times New Roman" pitchFamily="18" charset="0"/>
                <a:ea typeface="굴림"/>
                <a:cs typeface="Times New Roman" pitchFamily="18" charset="0"/>
              </a:rPr>
              <a:t>Manufacturing Industry</a:t>
            </a:r>
            <a:endParaRPr lang="en-US" altLang="ko-KR" sz="1600" b="1" i="0" u="none" strike="noStrike" baseline="0" dirty="0">
              <a:solidFill>
                <a:srgbClr val="000000"/>
              </a:solidFill>
              <a:latin typeface="Times New Roman" pitchFamily="18" charset="0"/>
              <a:ea typeface="굴림"/>
              <a:cs typeface="Times New Roman" pitchFamily="18" charset="0"/>
            </a:endParaRPr>
          </a:p>
          <a:p>
            <a:pPr>
              <a:defRPr sz="1600" b="0" i="0" u="none" strike="noStrike" baseline="0">
                <a:solidFill>
                  <a:srgbClr val="000000"/>
                </a:solidFill>
                <a:latin typeface="굴림"/>
                <a:ea typeface="굴림"/>
                <a:cs typeface="굴림"/>
              </a:defRPr>
            </a:pPr>
            <a:r>
              <a:rPr lang="en-US" altLang="ko-KR" sz="1600" b="0" i="0" u="none" strike="noStrike" baseline="0" dirty="0">
                <a:solidFill>
                  <a:srgbClr val="000000"/>
                </a:solidFill>
                <a:latin typeface="Times New Roman" pitchFamily="18" charset="0"/>
                <a:ea typeface="굴림"/>
                <a:cs typeface="Times New Roman" pitchFamily="18" charset="0"/>
              </a:rPr>
              <a:t>(thousand persons, %)</a:t>
            </a:r>
          </a:p>
        </c:rich>
      </c:tx>
      <c:layout>
        <c:manualLayout>
          <c:xMode val="edge"/>
          <c:yMode val="edge"/>
          <c:x val="0.1730430542512463"/>
          <c:y val="3.986038203557889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6108502492234336E-2"/>
          <c:y val="0.15329743946277968"/>
          <c:w val="0.88999253533675249"/>
          <c:h val="0.69499058540685021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'제조업종업자추이 English'!$C$3</c:f>
              <c:strCache>
                <c:ptCount val="1"/>
                <c:pt idx="0">
                  <c:v>Annual Rates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'제조업종업자추이 English'!$A$4:$A$87</c:f>
              <c:numCache>
                <c:formatCode>General</c:formatCode>
                <c:ptCount val="84"/>
                <c:pt idx="0">
                  <c:v>1919</c:v>
                </c:pt>
                <c:pt idx="1">
                  <c:v>1920</c:v>
                </c:pt>
                <c:pt idx="2">
                  <c:v>1921</c:v>
                </c:pt>
                <c:pt idx="3">
                  <c:v>1922</c:v>
                </c:pt>
                <c:pt idx="4">
                  <c:v>1923</c:v>
                </c:pt>
                <c:pt idx="5">
                  <c:v>1924</c:v>
                </c:pt>
                <c:pt idx="6">
                  <c:v>1925</c:v>
                </c:pt>
                <c:pt idx="7">
                  <c:v>1926</c:v>
                </c:pt>
                <c:pt idx="8">
                  <c:v>1927</c:v>
                </c:pt>
                <c:pt idx="9">
                  <c:v>1928</c:v>
                </c:pt>
                <c:pt idx="10">
                  <c:v>1929</c:v>
                </c:pt>
                <c:pt idx="11">
                  <c:v>1930</c:v>
                </c:pt>
                <c:pt idx="12">
                  <c:v>1931</c:v>
                </c:pt>
                <c:pt idx="13">
                  <c:v>1932</c:v>
                </c:pt>
                <c:pt idx="14">
                  <c:v>1933</c:v>
                </c:pt>
                <c:pt idx="15">
                  <c:v>1934</c:v>
                </c:pt>
                <c:pt idx="16">
                  <c:v>1935</c:v>
                </c:pt>
                <c:pt idx="17">
                  <c:v>1936</c:v>
                </c:pt>
                <c:pt idx="18">
                  <c:v>1937</c:v>
                </c:pt>
                <c:pt idx="19">
                  <c:v>1938</c:v>
                </c:pt>
                <c:pt idx="20">
                  <c:v>1939</c:v>
                </c:pt>
                <c:pt idx="21">
                  <c:v>1940</c:v>
                </c:pt>
                <c:pt idx="22">
                  <c:v>1941</c:v>
                </c:pt>
                <c:pt idx="23">
                  <c:v>1942</c:v>
                </c:pt>
                <c:pt idx="24">
                  <c:v>1943</c:v>
                </c:pt>
                <c:pt idx="25">
                  <c:v>1944</c:v>
                </c:pt>
                <c:pt idx="26">
                  <c:v>1945</c:v>
                </c:pt>
                <c:pt idx="27">
                  <c:v>1946</c:v>
                </c:pt>
                <c:pt idx="28">
                  <c:v>1947</c:v>
                </c:pt>
                <c:pt idx="29">
                  <c:v>1948</c:v>
                </c:pt>
                <c:pt idx="30">
                  <c:v>1949</c:v>
                </c:pt>
                <c:pt idx="31">
                  <c:v>1950</c:v>
                </c:pt>
                <c:pt idx="32">
                  <c:v>1951</c:v>
                </c:pt>
                <c:pt idx="33">
                  <c:v>1952</c:v>
                </c:pt>
                <c:pt idx="34">
                  <c:v>1953</c:v>
                </c:pt>
                <c:pt idx="35">
                  <c:v>1954</c:v>
                </c:pt>
                <c:pt idx="36">
                  <c:v>1955</c:v>
                </c:pt>
                <c:pt idx="37">
                  <c:v>1956</c:v>
                </c:pt>
                <c:pt idx="38">
                  <c:v>1957</c:v>
                </c:pt>
                <c:pt idx="39">
                  <c:v>1958</c:v>
                </c:pt>
                <c:pt idx="40">
                  <c:v>1959</c:v>
                </c:pt>
                <c:pt idx="41">
                  <c:v>1960</c:v>
                </c:pt>
                <c:pt idx="42">
                  <c:v>1961</c:v>
                </c:pt>
                <c:pt idx="43">
                  <c:v>1962</c:v>
                </c:pt>
                <c:pt idx="44">
                  <c:v>1963</c:v>
                </c:pt>
                <c:pt idx="45">
                  <c:v>1964</c:v>
                </c:pt>
                <c:pt idx="46">
                  <c:v>1965</c:v>
                </c:pt>
                <c:pt idx="47">
                  <c:v>1966</c:v>
                </c:pt>
                <c:pt idx="48">
                  <c:v>1967</c:v>
                </c:pt>
                <c:pt idx="49">
                  <c:v>1968</c:v>
                </c:pt>
                <c:pt idx="50">
                  <c:v>1969</c:v>
                </c:pt>
                <c:pt idx="51">
                  <c:v>1970</c:v>
                </c:pt>
                <c:pt idx="52">
                  <c:v>1971</c:v>
                </c:pt>
                <c:pt idx="53">
                  <c:v>1972</c:v>
                </c:pt>
                <c:pt idx="54">
                  <c:v>1973</c:v>
                </c:pt>
                <c:pt idx="55">
                  <c:v>1974</c:v>
                </c:pt>
                <c:pt idx="56">
                  <c:v>1975</c:v>
                </c:pt>
                <c:pt idx="57">
                  <c:v>1976</c:v>
                </c:pt>
                <c:pt idx="58">
                  <c:v>1977</c:v>
                </c:pt>
                <c:pt idx="59">
                  <c:v>1978</c:v>
                </c:pt>
                <c:pt idx="60">
                  <c:v>1979</c:v>
                </c:pt>
                <c:pt idx="61">
                  <c:v>1980</c:v>
                </c:pt>
                <c:pt idx="62">
                  <c:v>1981</c:v>
                </c:pt>
                <c:pt idx="63">
                  <c:v>1982</c:v>
                </c:pt>
                <c:pt idx="64">
                  <c:v>1983</c:v>
                </c:pt>
                <c:pt idx="65">
                  <c:v>1984</c:v>
                </c:pt>
                <c:pt idx="66">
                  <c:v>1985</c:v>
                </c:pt>
                <c:pt idx="67">
                  <c:v>1986</c:v>
                </c:pt>
                <c:pt idx="68">
                  <c:v>1987</c:v>
                </c:pt>
                <c:pt idx="69">
                  <c:v>1988</c:v>
                </c:pt>
                <c:pt idx="70">
                  <c:v>1989</c:v>
                </c:pt>
                <c:pt idx="71">
                  <c:v>1990</c:v>
                </c:pt>
                <c:pt idx="72">
                  <c:v>1991</c:v>
                </c:pt>
                <c:pt idx="73">
                  <c:v>1992</c:v>
                </c:pt>
                <c:pt idx="74">
                  <c:v>1993</c:v>
                </c:pt>
                <c:pt idx="75">
                  <c:v>1994</c:v>
                </c:pt>
                <c:pt idx="76">
                  <c:v>1995</c:v>
                </c:pt>
                <c:pt idx="77">
                  <c:v>1996</c:v>
                </c:pt>
                <c:pt idx="78">
                  <c:v>1997</c:v>
                </c:pt>
                <c:pt idx="79">
                  <c:v>1998</c:v>
                </c:pt>
                <c:pt idx="80">
                  <c:v>1999</c:v>
                </c:pt>
                <c:pt idx="81">
                  <c:v>2000</c:v>
                </c:pt>
                <c:pt idx="82">
                  <c:v>2001</c:v>
                </c:pt>
                <c:pt idx="83">
                  <c:v>2002</c:v>
                </c:pt>
              </c:numCache>
            </c:numRef>
          </c:cat>
          <c:val>
            <c:numRef>
              <c:f>'제조업종업자추이 English'!$C$4:$C$87</c:f>
              <c:numCache>
                <c:formatCode>0.0_ </c:formatCode>
                <c:ptCount val="84"/>
                <c:pt idx="1">
                  <c:v>-2.8058871540334787</c:v>
                </c:pt>
                <c:pt idx="2">
                  <c:v>7.3920019116216302</c:v>
                </c:pt>
                <c:pt idx="3">
                  <c:v>-0.87428619562332044</c:v>
                </c:pt>
                <c:pt idx="4">
                  <c:v>3.6383527497816792</c:v>
                </c:pt>
                <c:pt idx="5">
                  <c:v>1.4880069885533569</c:v>
                </c:pt>
                <c:pt idx="6">
                  <c:v>1.4140565216109984</c:v>
                </c:pt>
                <c:pt idx="7">
                  <c:v>3.3109619686800831</c:v>
                </c:pt>
                <c:pt idx="8">
                  <c:v>1.0168108918943639</c:v>
                </c:pt>
                <c:pt idx="9">
                  <c:v>2.3941585373875021</c:v>
                </c:pt>
                <c:pt idx="10">
                  <c:v>-3.6203605544149249</c:v>
                </c:pt>
                <c:pt idx="11">
                  <c:v>-8.7897830125849268</c:v>
                </c:pt>
                <c:pt idx="12">
                  <c:v>-1.7645948163027059</c:v>
                </c:pt>
                <c:pt idx="13">
                  <c:v>4.3089509467399241</c:v>
                </c:pt>
                <c:pt idx="14">
                  <c:v>9.3025761572720267</c:v>
                </c:pt>
                <c:pt idx="15">
                  <c:v>13.908364934450798</c:v>
                </c:pt>
                <c:pt idx="16">
                  <c:v>9.5423739229934892</c:v>
                </c:pt>
                <c:pt idx="17">
                  <c:v>9.3079935790621846</c:v>
                </c:pt>
                <c:pt idx="18">
                  <c:v>13.582727201626804</c:v>
                </c:pt>
                <c:pt idx="19">
                  <c:v>10.365493399797568</c:v>
                </c:pt>
                <c:pt idx="20">
                  <c:v>21.262714885746863</c:v>
                </c:pt>
                <c:pt idx="21">
                  <c:v>3.0299257798763422</c:v>
                </c:pt>
                <c:pt idx="22">
                  <c:v>0.43577380336652932</c:v>
                </c:pt>
                <c:pt idx="23">
                  <c:v>5.1438459836129091</c:v>
                </c:pt>
                <c:pt idx="28">
                  <c:v>7.8868568644731578</c:v>
                </c:pt>
                <c:pt idx="29">
                  <c:v>2.63034069483035</c:v>
                </c:pt>
                <c:pt idx="30">
                  <c:v>-7.6799431771984379</c:v>
                </c:pt>
                <c:pt idx="31">
                  <c:v>13.707258521785848</c:v>
                </c:pt>
                <c:pt idx="32">
                  <c:v>9.7625515726234067</c:v>
                </c:pt>
                <c:pt idx="33">
                  <c:v>1.6104502973661918</c:v>
                </c:pt>
                <c:pt idx="34">
                  <c:v>8.180724005316069</c:v>
                </c:pt>
                <c:pt idx="35">
                  <c:v>1.6960255098382253</c:v>
                </c:pt>
                <c:pt idx="36">
                  <c:v>4.6739583194785848</c:v>
                </c:pt>
                <c:pt idx="37">
                  <c:v>11.057862001057694</c:v>
                </c:pt>
                <c:pt idx="38">
                  <c:v>9.7268379023193603</c:v>
                </c:pt>
                <c:pt idx="39">
                  <c:v>1.1553193964990012</c:v>
                </c:pt>
                <c:pt idx="40">
                  <c:v>10.449447467980184</c:v>
                </c:pt>
                <c:pt idx="41">
                  <c:v>12.616351908702368</c:v>
                </c:pt>
                <c:pt idx="42">
                  <c:v>7.7155729382002782</c:v>
                </c:pt>
                <c:pt idx="43">
                  <c:v>3.1362039778235387</c:v>
                </c:pt>
                <c:pt idx="44">
                  <c:v>9.6591408292369767</c:v>
                </c:pt>
                <c:pt idx="45">
                  <c:v>2.1083138521010309</c:v>
                </c:pt>
                <c:pt idx="46">
                  <c:v>0.25811358393587336</c:v>
                </c:pt>
                <c:pt idx="47">
                  <c:v>3.5994983498071522</c:v>
                </c:pt>
                <c:pt idx="48">
                  <c:v>2.7003753219314182</c:v>
                </c:pt>
                <c:pt idx="49">
                  <c:v>3.0835123886732392</c:v>
                </c:pt>
                <c:pt idx="50">
                  <c:v>4.873210249659615</c:v>
                </c:pt>
                <c:pt idx="51">
                  <c:v>2.3705438421357719</c:v>
                </c:pt>
                <c:pt idx="52">
                  <c:v>-1.912594763296338</c:v>
                </c:pt>
                <c:pt idx="53">
                  <c:v>2.3650951816175487</c:v>
                </c:pt>
                <c:pt idx="54">
                  <c:v>1.5655274389063385</c:v>
                </c:pt>
                <c:pt idx="55">
                  <c:v>-4.2127146256149866</c:v>
                </c:pt>
                <c:pt idx="56">
                  <c:v>-2.2420902895819412</c:v>
                </c:pt>
                <c:pt idx="57">
                  <c:v>-1.1580694327604153</c:v>
                </c:pt>
                <c:pt idx="58">
                  <c:v>-2.7600405964805192</c:v>
                </c:pt>
                <c:pt idx="59">
                  <c:v>-0.13413947147641644</c:v>
                </c:pt>
                <c:pt idx="60">
                  <c:v>-0.20770485016675241</c:v>
                </c:pt>
                <c:pt idx="61">
                  <c:v>0.79191621237961574</c:v>
                </c:pt>
                <c:pt idx="62">
                  <c:v>2.6786357994690677</c:v>
                </c:pt>
                <c:pt idx="63">
                  <c:v>-0.81963730462571383</c:v>
                </c:pt>
                <c:pt idx="64">
                  <c:v>1.6218513813348552</c:v>
                </c:pt>
                <c:pt idx="65">
                  <c:v>0.77403271495153769</c:v>
                </c:pt>
                <c:pt idx="66">
                  <c:v>1.4588742648773458</c:v>
                </c:pt>
                <c:pt idx="67">
                  <c:v>2.7548209366391192E-2</c:v>
                </c:pt>
                <c:pt idx="68">
                  <c:v>-1.4229321582667769</c:v>
                </c:pt>
                <c:pt idx="69">
                  <c:v>1.6111007636431367</c:v>
                </c:pt>
                <c:pt idx="70">
                  <c:v>0.47658326459536282</c:v>
                </c:pt>
                <c:pt idx="71">
                  <c:v>1.915534069141658</c:v>
                </c:pt>
                <c:pt idx="72">
                  <c:v>1.5931262865837286</c:v>
                </c:pt>
                <c:pt idx="73">
                  <c:v>-1.7091005197779938</c:v>
                </c:pt>
                <c:pt idx="74">
                  <c:v>-2.4379313435511412</c:v>
                </c:pt>
                <c:pt idx="75">
                  <c:v>-3.5186035829122644</c:v>
                </c:pt>
                <c:pt idx="76">
                  <c:v>-1.7234812416682539</c:v>
                </c:pt>
                <c:pt idx="77">
                  <c:v>-2.1121984303846366</c:v>
                </c:pt>
                <c:pt idx="78">
                  <c:v>-1.6430763139661488</c:v>
                </c:pt>
                <c:pt idx="79">
                  <c:v>-1.006339941632284</c:v>
                </c:pt>
                <c:pt idx="80">
                  <c:v>-4.6660567246111624</c:v>
                </c:pt>
                <c:pt idx="81">
                  <c:v>-2.0686713584986212</c:v>
                </c:pt>
                <c:pt idx="82">
                  <c:v>-3.4625435540069684</c:v>
                </c:pt>
                <c:pt idx="83">
                  <c:v>-6.1245206406496431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axId val="-666243072"/>
        <c:axId val="-666249600"/>
      </c:barChart>
      <c:lineChart>
        <c:grouping val="standard"/>
        <c:varyColors val="0"/>
        <c:ser>
          <c:idx val="0"/>
          <c:order val="0"/>
          <c:tx>
            <c:strRef>
              <c:f>'제조업종업자추이 English'!$B$3</c:f>
              <c:strCache>
                <c:ptCount val="1"/>
                <c:pt idx="0">
                  <c:v>Employees Total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numRef>
              <c:f>'제조업종업자추이 English'!$A$4:$A$87</c:f>
              <c:numCache>
                <c:formatCode>General</c:formatCode>
                <c:ptCount val="84"/>
                <c:pt idx="0">
                  <c:v>1919</c:v>
                </c:pt>
                <c:pt idx="1">
                  <c:v>1920</c:v>
                </c:pt>
                <c:pt idx="2">
                  <c:v>1921</c:v>
                </c:pt>
                <c:pt idx="3">
                  <c:v>1922</c:v>
                </c:pt>
                <c:pt idx="4">
                  <c:v>1923</c:v>
                </c:pt>
                <c:pt idx="5">
                  <c:v>1924</c:v>
                </c:pt>
                <c:pt idx="6">
                  <c:v>1925</c:v>
                </c:pt>
                <c:pt idx="7">
                  <c:v>1926</c:v>
                </c:pt>
                <c:pt idx="8">
                  <c:v>1927</c:v>
                </c:pt>
                <c:pt idx="9">
                  <c:v>1928</c:v>
                </c:pt>
                <c:pt idx="10">
                  <c:v>1929</c:v>
                </c:pt>
                <c:pt idx="11">
                  <c:v>1930</c:v>
                </c:pt>
                <c:pt idx="12">
                  <c:v>1931</c:v>
                </c:pt>
                <c:pt idx="13">
                  <c:v>1932</c:v>
                </c:pt>
                <c:pt idx="14">
                  <c:v>1933</c:v>
                </c:pt>
                <c:pt idx="15">
                  <c:v>1934</c:v>
                </c:pt>
                <c:pt idx="16">
                  <c:v>1935</c:v>
                </c:pt>
                <c:pt idx="17">
                  <c:v>1936</c:v>
                </c:pt>
                <c:pt idx="18">
                  <c:v>1937</c:v>
                </c:pt>
                <c:pt idx="19">
                  <c:v>1938</c:v>
                </c:pt>
                <c:pt idx="20">
                  <c:v>1939</c:v>
                </c:pt>
                <c:pt idx="21">
                  <c:v>1940</c:v>
                </c:pt>
                <c:pt idx="22">
                  <c:v>1941</c:v>
                </c:pt>
                <c:pt idx="23">
                  <c:v>1942</c:v>
                </c:pt>
                <c:pt idx="24">
                  <c:v>1943</c:v>
                </c:pt>
                <c:pt idx="25">
                  <c:v>1944</c:v>
                </c:pt>
                <c:pt idx="26">
                  <c:v>1945</c:v>
                </c:pt>
                <c:pt idx="27">
                  <c:v>1946</c:v>
                </c:pt>
                <c:pt idx="28">
                  <c:v>1947</c:v>
                </c:pt>
                <c:pt idx="29">
                  <c:v>1948</c:v>
                </c:pt>
                <c:pt idx="30">
                  <c:v>1949</c:v>
                </c:pt>
                <c:pt idx="31">
                  <c:v>1950</c:v>
                </c:pt>
                <c:pt idx="32">
                  <c:v>1951</c:v>
                </c:pt>
                <c:pt idx="33">
                  <c:v>1952</c:v>
                </c:pt>
                <c:pt idx="34">
                  <c:v>1953</c:v>
                </c:pt>
                <c:pt idx="35">
                  <c:v>1954</c:v>
                </c:pt>
                <c:pt idx="36">
                  <c:v>1955</c:v>
                </c:pt>
                <c:pt idx="37">
                  <c:v>1956</c:v>
                </c:pt>
                <c:pt idx="38">
                  <c:v>1957</c:v>
                </c:pt>
                <c:pt idx="39">
                  <c:v>1958</c:v>
                </c:pt>
                <c:pt idx="40">
                  <c:v>1959</c:v>
                </c:pt>
                <c:pt idx="41">
                  <c:v>1960</c:v>
                </c:pt>
                <c:pt idx="42">
                  <c:v>1961</c:v>
                </c:pt>
                <c:pt idx="43">
                  <c:v>1962</c:v>
                </c:pt>
                <c:pt idx="44">
                  <c:v>1963</c:v>
                </c:pt>
                <c:pt idx="45">
                  <c:v>1964</c:v>
                </c:pt>
                <c:pt idx="46">
                  <c:v>1965</c:v>
                </c:pt>
                <c:pt idx="47">
                  <c:v>1966</c:v>
                </c:pt>
                <c:pt idx="48">
                  <c:v>1967</c:v>
                </c:pt>
                <c:pt idx="49">
                  <c:v>1968</c:v>
                </c:pt>
                <c:pt idx="50">
                  <c:v>1969</c:v>
                </c:pt>
                <c:pt idx="51">
                  <c:v>1970</c:v>
                </c:pt>
                <c:pt idx="52">
                  <c:v>1971</c:v>
                </c:pt>
                <c:pt idx="53">
                  <c:v>1972</c:v>
                </c:pt>
                <c:pt idx="54">
                  <c:v>1973</c:v>
                </c:pt>
                <c:pt idx="55">
                  <c:v>1974</c:v>
                </c:pt>
                <c:pt idx="56">
                  <c:v>1975</c:v>
                </c:pt>
                <c:pt idx="57">
                  <c:v>1976</c:v>
                </c:pt>
                <c:pt idx="58">
                  <c:v>1977</c:v>
                </c:pt>
                <c:pt idx="59">
                  <c:v>1978</c:v>
                </c:pt>
                <c:pt idx="60">
                  <c:v>1979</c:v>
                </c:pt>
                <c:pt idx="61">
                  <c:v>1980</c:v>
                </c:pt>
                <c:pt idx="62">
                  <c:v>1981</c:v>
                </c:pt>
                <c:pt idx="63">
                  <c:v>1982</c:v>
                </c:pt>
                <c:pt idx="64">
                  <c:v>1983</c:v>
                </c:pt>
                <c:pt idx="65">
                  <c:v>1984</c:v>
                </c:pt>
                <c:pt idx="66">
                  <c:v>1985</c:v>
                </c:pt>
                <c:pt idx="67">
                  <c:v>1986</c:v>
                </c:pt>
                <c:pt idx="68">
                  <c:v>1987</c:v>
                </c:pt>
                <c:pt idx="69">
                  <c:v>1988</c:v>
                </c:pt>
                <c:pt idx="70">
                  <c:v>1989</c:v>
                </c:pt>
                <c:pt idx="71">
                  <c:v>1990</c:v>
                </c:pt>
                <c:pt idx="72">
                  <c:v>1991</c:v>
                </c:pt>
                <c:pt idx="73">
                  <c:v>1992</c:v>
                </c:pt>
                <c:pt idx="74">
                  <c:v>1993</c:v>
                </c:pt>
                <c:pt idx="75">
                  <c:v>1994</c:v>
                </c:pt>
                <c:pt idx="76">
                  <c:v>1995</c:v>
                </c:pt>
                <c:pt idx="77">
                  <c:v>1996</c:v>
                </c:pt>
                <c:pt idx="78">
                  <c:v>1997</c:v>
                </c:pt>
                <c:pt idx="79">
                  <c:v>1998</c:v>
                </c:pt>
                <c:pt idx="80">
                  <c:v>1999</c:v>
                </c:pt>
                <c:pt idx="81">
                  <c:v>2000</c:v>
                </c:pt>
                <c:pt idx="82">
                  <c:v>2001</c:v>
                </c:pt>
                <c:pt idx="83">
                  <c:v>2002</c:v>
                </c:pt>
              </c:numCache>
            </c:numRef>
          </c:cat>
          <c:val>
            <c:numRef>
              <c:f>'제조업종업자추이 English'!$B$4:$B$87</c:f>
              <c:numCache>
                <c:formatCode>#,##0_);[Red]\(#,##0\)</c:formatCode>
                <c:ptCount val="84"/>
                <c:pt idx="0">
                  <c:v>1808.412</c:v>
                </c:pt>
                <c:pt idx="1">
                  <c:v>1757.6699999999998</c:v>
                </c:pt>
                <c:pt idx="2">
                  <c:v>1887.597</c:v>
                </c:pt>
                <c:pt idx="3">
                  <c:v>1871.0939999999998</c:v>
                </c:pt>
                <c:pt idx="4">
                  <c:v>1939.1709999999998</c:v>
                </c:pt>
                <c:pt idx="5">
                  <c:v>1968.0260000000001</c:v>
                </c:pt>
                <c:pt idx="6">
                  <c:v>1995.855</c:v>
                </c:pt>
                <c:pt idx="7">
                  <c:v>2061.9369999999999</c:v>
                </c:pt>
                <c:pt idx="8">
                  <c:v>2082.9029999999998</c:v>
                </c:pt>
                <c:pt idx="9">
                  <c:v>2132.7710000000002</c:v>
                </c:pt>
                <c:pt idx="10">
                  <c:v>2055.5569999999998</c:v>
                </c:pt>
                <c:pt idx="11">
                  <c:v>1874.8779999999999</c:v>
                </c:pt>
                <c:pt idx="12">
                  <c:v>1841.7939999999999</c:v>
                </c:pt>
                <c:pt idx="13">
                  <c:v>1921.1559999999999</c:v>
                </c:pt>
                <c:pt idx="14">
                  <c:v>2099.8730000000132</c:v>
                </c:pt>
                <c:pt idx="15">
                  <c:v>2391.9310000000132</c:v>
                </c:pt>
                <c:pt idx="16">
                  <c:v>2620.1779999999999</c:v>
                </c:pt>
                <c:pt idx="17">
                  <c:v>2864.0639999999999</c:v>
                </c:pt>
                <c:pt idx="18">
                  <c:v>3253.0819999999999</c:v>
                </c:pt>
                <c:pt idx="19">
                  <c:v>3590.2799999999997</c:v>
                </c:pt>
                <c:pt idx="20">
                  <c:v>4353.6710000000003</c:v>
                </c:pt>
                <c:pt idx="21">
                  <c:v>4485.5839999999998</c:v>
                </c:pt>
                <c:pt idx="22">
                  <c:v>4505.1310000000003</c:v>
                </c:pt>
                <c:pt idx="23">
                  <c:v>4736.8680000000004</c:v>
                </c:pt>
                <c:pt idx="26">
                  <c:v>2210.1970000000001</c:v>
                </c:pt>
                <c:pt idx="27">
                  <c:v>3321.2089999999848</c:v>
                </c:pt>
                <c:pt idx="28">
                  <c:v>3583.1479999999997</c:v>
                </c:pt>
                <c:pt idx="29">
                  <c:v>3677.3969999999999</c:v>
                </c:pt>
                <c:pt idx="30">
                  <c:v>3394.9749999999999</c:v>
                </c:pt>
                <c:pt idx="31">
                  <c:v>3860.3330000000133</c:v>
                </c:pt>
                <c:pt idx="32">
                  <c:v>4237.2</c:v>
                </c:pt>
                <c:pt idx="33">
                  <c:v>4305.4379999999965</c:v>
                </c:pt>
                <c:pt idx="34">
                  <c:v>4657.6540000000014</c:v>
                </c:pt>
                <c:pt idx="35">
                  <c:v>4736.6490000000003</c:v>
                </c:pt>
                <c:pt idx="36">
                  <c:v>4958.0379999999996</c:v>
                </c:pt>
                <c:pt idx="37">
                  <c:v>5506.2910000000002</c:v>
                </c:pt>
                <c:pt idx="38">
                  <c:v>6041.8789999999999</c:v>
                </c:pt>
                <c:pt idx="39">
                  <c:v>6111.6820000000034</c:v>
                </c:pt>
                <c:pt idx="40">
                  <c:v>6750.3190000000004</c:v>
                </c:pt>
                <c:pt idx="41">
                  <c:v>7601.9630000000006</c:v>
                </c:pt>
                <c:pt idx="42">
                  <c:v>8188.4980000000005</c:v>
                </c:pt>
                <c:pt idx="43">
                  <c:v>8445.3059999998932</c:v>
                </c:pt>
                <c:pt idx="44">
                  <c:v>9261.0499999999811</c:v>
                </c:pt>
                <c:pt idx="45">
                  <c:v>9456.3019999999215</c:v>
                </c:pt>
                <c:pt idx="46">
                  <c:v>9480.70999999995</c:v>
                </c:pt>
                <c:pt idx="47">
                  <c:v>9821.9679999998934</c:v>
                </c:pt>
                <c:pt idx="48">
                  <c:v>10087.198</c:v>
                </c:pt>
                <c:pt idx="49">
                  <c:v>10398.237999999987</c:v>
                </c:pt>
                <c:pt idx="50">
                  <c:v>10904.965999999902</c:v>
                </c:pt>
                <c:pt idx="51">
                  <c:v>11163.473</c:v>
                </c:pt>
                <c:pt idx="52">
                  <c:v>10949.960999999921</c:v>
                </c:pt>
                <c:pt idx="53">
                  <c:v>11208.938</c:v>
                </c:pt>
                <c:pt idx="54">
                  <c:v>11384.416999999929</c:v>
                </c:pt>
                <c:pt idx="55">
                  <c:v>10904.824000000002</c:v>
                </c:pt>
                <c:pt idx="56">
                  <c:v>10660.328</c:v>
                </c:pt>
                <c:pt idx="57">
                  <c:v>10536.874</c:v>
                </c:pt>
                <c:pt idx="58">
                  <c:v>10246.052</c:v>
                </c:pt>
                <c:pt idx="59">
                  <c:v>10232.308000000001</c:v>
                </c:pt>
                <c:pt idx="60">
                  <c:v>10211.054999999946</c:v>
                </c:pt>
                <c:pt idx="61">
                  <c:v>10291.918</c:v>
                </c:pt>
                <c:pt idx="62">
                  <c:v>10567.601000000002</c:v>
                </c:pt>
                <c:pt idx="63">
                  <c:v>10480.985000000001</c:v>
                </c:pt>
                <c:pt idx="64">
                  <c:v>10650.971</c:v>
                </c:pt>
                <c:pt idx="65">
                  <c:v>10733.413</c:v>
                </c:pt>
                <c:pt idx="66">
                  <c:v>10890</c:v>
                </c:pt>
                <c:pt idx="67">
                  <c:v>10893</c:v>
                </c:pt>
                <c:pt idx="68">
                  <c:v>10738</c:v>
                </c:pt>
                <c:pt idx="69">
                  <c:v>10911</c:v>
                </c:pt>
                <c:pt idx="70">
                  <c:v>10963</c:v>
                </c:pt>
                <c:pt idx="71">
                  <c:v>11173</c:v>
                </c:pt>
                <c:pt idx="72">
                  <c:v>11351</c:v>
                </c:pt>
                <c:pt idx="73">
                  <c:v>11157</c:v>
                </c:pt>
                <c:pt idx="74">
                  <c:v>10885</c:v>
                </c:pt>
                <c:pt idx="75">
                  <c:v>10502</c:v>
                </c:pt>
                <c:pt idx="76">
                  <c:v>10321</c:v>
                </c:pt>
                <c:pt idx="77">
                  <c:v>10103</c:v>
                </c:pt>
                <c:pt idx="78">
                  <c:v>9937</c:v>
                </c:pt>
                <c:pt idx="79">
                  <c:v>9837</c:v>
                </c:pt>
                <c:pt idx="80">
                  <c:v>9378</c:v>
                </c:pt>
                <c:pt idx="81">
                  <c:v>9184</c:v>
                </c:pt>
                <c:pt idx="82">
                  <c:v>8866</c:v>
                </c:pt>
                <c:pt idx="83">
                  <c:v>8323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666252864"/>
        <c:axId val="-666244704"/>
      </c:lineChart>
      <c:catAx>
        <c:axId val="-66625286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 pitchFamily="18" charset="0"/>
                <a:ea typeface="ＭＳ Ｐゴシック"/>
                <a:cs typeface="ＭＳ Ｐゴシック"/>
              </a:defRPr>
            </a:pPr>
            <a:endParaRPr lang="ko-KR"/>
          </a:p>
        </c:txPr>
        <c:crossAx val="-66624470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-666244704"/>
        <c:scaling>
          <c:orientation val="minMax"/>
          <c:max val="12000"/>
          <c:min val="10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_);[Red]\(#,##0\)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25" b="0" i="0" u="none" strike="noStrike" baseline="0">
                <a:solidFill>
                  <a:srgbClr val="000000"/>
                </a:solidFill>
                <a:latin typeface="Times New Roman" pitchFamily="18" charset="0"/>
                <a:ea typeface="ＭＳ Ｐゴシック"/>
                <a:cs typeface="ＭＳ Ｐゴシック"/>
              </a:defRPr>
            </a:pPr>
            <a:endParaRPr lang="ko-KR"/>
          </a:p>
        </c:txPr>
        <c:crossAx val="-666252864"/>
        <c:crosses val="autoZero"/>
        <c:crossBetween val="between"/>
        <c:majorUnit val="2000"/>
      </c:valAx>
      <c:catAx>
        <c:axId val="-6662430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666249600"/>
        <c:crosses val="autoZero"/>
        <c:auto val="1"/>
        <c:lblAlgn val="ctr"/>
        <c:lblOffset val="100"/>
        <c:noMultiLvlLbl val="0"/>
      </c:catAx>
      <c:valAx>
        <c:axId val="-666249600"/>
        <c:scaling>
          <c:orientation val="minMax"/>
          <c:min val="-10"/>
        </c:scaling>
        <c:delete val="0"/>
        <c:axPos val="r"/>
        <c:numFmt formatCode="General" sourceLinked="0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25" b="0" i="0" u="none" strike="noStrike" baseline="0">
                <a:solidFill>
                  <a:srgbClr val="000000"/>
                </a:solidFill>
                <a:latin typeface="Times New Roman" pitchFamily="18" charset="0"/>
                <a:ea typeface="ＭＳ Ｐゴシック"/>
                <a:cs typeface="ＭＳ Ｐゴシック"/>
              </a:defRPr>
            </a:pPr>
            <a:endParaRPr lang="ko-KR"/>
          </a:p>
        </c:txPr>
        <c:crossAx val="-666243072"/>
        <c:crosses val="max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8654518529220365"/>
          <c:y val="0.27873159084281135"/>
          <c:w val="0.1775958653462599"/>
          <c:h val="8.0610193291703505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Times New Roman" pitchFamily="18" charset="0"/>
              <a:ea typeface="굴림"/>
              <a:cs typeface="굴림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25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ko-KR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620979326008322"/>
          <c:y val="3.6732902183753476E-2"/>
          <c:w val="0.86811783197587766"/>
          <c:h val="0.9122881158842441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'売上高・従業員数・労働生産性 English'!$AJ$2</c:f>
              <c:strCache>
                <c:ptCount val="1"/>
                <c:pt idx="0">
                  <c:v>White Colar/Engineer</c:v>
                </c:pt>
              </c:strCache>
            </c:strRef>
          </c:tx>
          <c:invertIfNegative val="0"/>
          <c:cat>
            <c:numRef>
              <c:f>'売上高・従業員数・労働生産性 English'!$A$31:$A$64</c:f>
              <c:numCache>
                <c:formatCode>General</c:formatCode>
                <c:ptCount val="3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</c:numCache>
            </c:numRef>
          </c:cat>
          <c:val>
            <c:numRef>
              <c:f>'売上高・従業員数・労働生産性 English'!$AJ$31:$AJ$64</c:f>
              <c:numCache>
                <c:formatCode>_(* #,##0_);_(* \(#,##0\);_(* "-"_);_(@_)</c:formatCode>
                <c:ptCount val="34"/>
                <c:pt idx="0">
                  <c:v>29955</c:v>
                </c:pt>
                <c:pt idx="1">
                  <c:v>30285</c:v>
                </c:pt>
                <c:pt idx="2">
                  <c:v>28869</c:v>
                </c:pt>
                <c:pt idx="3">
                  <c:v>27235</c:v>
                </c:pt>
                <c:pt idx="4">
                  <c:v>23163</c:v>
                </c:pt>
                <c:pt idx="5">
                  <c:v>18309</c:v>
                </c:pt>
                <c:pt idx="6">
                  <c:v>15155</c:v>
                </c:pt>
                <c:pt idx="7">
                  <c:v>16244</c:v>
                </c:pt>
                <c:pt idx="8">
                  <c:v>16637</c:v>
                </c:pt>
                <c:pt idx="9">
                  <c:v>16770</c:v>
                </c:pt>
                <c:pt idx="10">
                  <c:v>16418</c:v>
                </c:pt>
                <c:pt idx="11">
                  <c:v>15692</c:v>
                </c:pt>
                <c:pt idx="12">
                  <c:v>13865</c:v>
                </c:pt>
                <c:pt idx="13">
                  <c:v>10140</c:v>
                </c:pt>
                <c:pt idx="14">
                  <c:v>8533</c:v>
                </c:pt>
                <c:pt idx="15">
                  <c:v>8049</c:v>
                </c:pt>
                <c:pt idx="16">
                  <c:v>7639</c:v>
                </c:pt>
                <c:pt idx="17">
                  <c:v>8305</c:v>
                </c:pt>
                <c:pt idx="18">
                  <c:v>8873</c:v>
                </c:pt>
                <c:pt idx="19">
                  <c:v>9366</c:v>
                </c:pt>
                <c:pt idx="20">
                  <c:v>8397</c:v>
                </c:pt>
                <c:pt idx="21">
                  <c:v>7886</c:v>
                </c:pt>
                <c:pt idx="22">
                  <c:v>7066</c:v>
                </c:pt>
                <c:pt idx="23">
                  <c:v>6925</c:v>
                </c:pt>
                <c:pt idx="24">
                  <c:v>6872</c:v>
                </c:pt>
                <c:pt idx="25">
                  <c:v>6753</c:v>
                </c:pt>
                <c:pt idx="26">
                  <c:v>6570</c:v>
                </c:pt>
                <c:pt idx="27">
                  <c:v>6441</c:v>
                </c:pt>
                <c:pt idx="28">
                  <c:v>6245</c:v>
                </c:pt>
                <c:pt idx="29">
                  <c:v>6771</c:v>
                </c:pt>
                <c:pt idx="30">
                  <c:v>6975</c:v>
                </c:pt>
                <c:pt idx="31">
                  <c:v>7051</c:v>
                </c:pt>
                <c:pt idx="32">
                  <c:v>7269</c:v>
                </c:pt>
                <c:pt idx="33">
                  <c:v>7702</c:v>
                </c:pt>
              </c:numCache>
            </c:numRef>
          </c:val>
        </c:ser>
        <c:ser>
          <c:idx val="1"/>
          <c:order val="1"/>
          <c:tx>
            <c:strRef>
              <c:f>'売上高・従業員数・労働生産性 English'!$AK$2</c:f>
              <c:strCache>
                <c:ptCount val="1"/>
                <c:pt idx="0">
                  <c:v>Skill Worker</c:v>
                </c:pt>
              </c:strCache>
            </c:strRef>
          </c:tx>
          <c:spPr>
            <a:solidFill>
              <a:sysClr val="windowText" lastClr="000000"/>
            </a:solidFill>
          </c:spPr>
          <c:invertIfNegative val="0"/>
          <c:cat>
            <c:numRef>
              <c:f>'売上高・従業員数・労働生産性 English'!$A$31:$A$64</c:f>
              <c:numCache>
                <c:formatCode>General</c:formatCode>
                <c:ptCount val="3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</c:numCache>
            </c:numRef>
          </c:cat>
          <c:val>
            <c:numRef>
              <c:f>'売上高・従業員数・労働生産性 English'!$AK$31:$AK$64</c:f>
              <c:numCache>
                <c:formatCode>_(* #,##0_);_(* \(#,##0\);_(* "-"_);_(@_)</c:formatCode>
                <c:ptCount val="34"/>
                <c:pt idx="0">
                  <c:v>82525</c:v>
                </c:pt>
                <c:pt idx="1">
                  <c:v>85620</c:v>
                </c:pt>
                <c:pt idx="2">
                  <c:v>81366</c:v>
                </c:pt>
                <c:pt idx="3">
                  <c:v>75918</c:v>
                </c:pt>
                <c:pt idx="4">
                  <c:v>67246</c:v>
                </c:pt>
                <c:pt idx="5">
                  <c:v>50613</c:v>
                </c:pt>
                <c:pt idx="6">
                  <c:v>41483</c:v>
                </c:pt>
                <c:pt idx="7">
                  <c:v>41793</c:v>
                </c:pt>
                <c:pt idx="8">
                  <c:v>43845</c:v>
                </c:pt>
                <c:pt idx="9">
                  <c:v>43033</c:v>
                </c:pt>
                <c:pt idx="10">
                  <c:v>41086</c:v>
                </c:pt>
                <c:pt idx="11">
                  <c:v>38373</c:v>
                </c:pt>
                <c:pt idx="12">
                  <c:v>33515</c:v>
                </c:pt>
                <c:pt idx="13">
                  <c:v>20994</c:v>
                </c:pt>
                <c:pt idx="14">
                  <c:v>16311</c:v>
                </c:pt>
                <c:pt idx="15">
                  <c:v>15047</c:v>
                </c:pt>
                <c:pt idx="16">
                  <c:v>14712</c:v>
                </c:pt>
                <c:pt idx="17">
                  <c:v>15211</c:v>
                </c:pt>
                <c:pt idx="18">
                  <c:v>16073</c:v>
                </c:pt>
                <c:pt idx="19">
                  <c:v>16311</c:v>
                </c:pt>
                <c:pt idx="20">
                  <c:v>16317</c:v>
                </c:pt>
                <c:pt idx="21">
                  <c:v>15678</c:v>
                </c:pt>
                <c:pt idx="22">
                  <c:v>14557</c:v>
                </c:pt>
                <c:pt idx="23">
                  <c:v>13196</c:v>
                </c:pt>
                <c:pt idx="24">
                  <c:v>13055</c:v>
                </c:pt>
                <c:pt idx="25">
                  <c:v>12269</c:v>
                </c:pt>
                <c:pt idx="26">
                  <c:v>11518</c:v>
                </c:pt>
                <c:pt idx="27">
                  <c:v>11710</c:v>
                </c:pt>
                <c:pt idx="28">
                  <c:v>11411</c:v>
                </c:pt>
                <c:pt idx="29">
                  <c:v>11991</c:v>
                </c:pt>
                <c:pt idx="30">
                  <c:v>11692</c:v>
                </c:pt>
                <c:pt idx="31">
                  <c:v>11676</c:v>
                </c:pt>
                <c:pt idx="32">
                  <c:v>13377</c:v>
                </c:pt>
                <c:pt idx="33">
                  <c:v>13961</c:v>
                </c:pt>
              </c:numCache>
            </c:numRef>
          </c:val>
        </c:ser>
        <c:ser>
          <c:idx val="3"/>
          <c:order val="2"/>
          <c:tx>
            <c:strRef>
              <c:f>'売上高・従業員数・労働生産性 English'!$AL$2</c:f>
              <c:strCache>
                <c:ptCount val="1"/>
                <c:pt idx="0">
                  <c:v>Irregular Worker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numRef>
              <c:f>'売上高・従業員数・労働生産性 English'!$A$31:$A$64</c:f>
              <c:numCache>
                <c:formatCode>General</c:formatCode>
                <c:ptCount val="3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</c:numCache>
            </c:numRef>
          </c:cat>
          <c:val>
            <c:numRef>
              <c:f>'売上高・従業員数・労働生産性 English'!$AL$31:$AL$64</c:f>
              <c:numCache>
                <c:formatCode>_(* #,##0_);_(* \(#,##0\);_(* "-"_);_(@_)</c:formatCode>
                <c:ptCount val="34"/>
                <c:pt idx="0">
                  <c:v>46121</c:v>
                </c:pt>
                <c:pt idx="1">
                  <c:v>44642</c:v>
                </c:pt>
                <c:pt idx="2">
                  <c:v>31340</c:v>
                </c:pt>
                <c:pt idx="3">
                  <c:v>30053</c:v>
                </c:pt>
                <c:pt idx="4">
                  <c:v>21661</c:v>
                </c:pt>
                <c:pt idx="5">
                  <c:v>15664</c:v>
                </c:pt>
                <c:pt idx="6">
                  <c:v>18050</c:v>
                </c:pt>
                <c:pt idx="7">
                  <c:v>24135</c:v>
                </c:pt>
                <c:pt idx="8">
                  <c:v>25908</c:v>
                </c:pt>
                <c:pt idx="9">
                  <c:v>18422</c:v>
                </c:pt>
                <c:pt idx="10">
                  <c:v>17992</c:v>
                </c:pt>
                <c:pt idx="11">
                  <c:v>18699</c:v>
                </c:pt>
                <c:pt idx="12">
                  <c:v>16034</c:v>
                </c:pt>
                <c:pt idx="13">
                  <c:v>11866</c:v>
                </c:pt>
                <c:pt idx="14">
                  <c:v>10846</c:v>
                </c:pt>
                <c:pt idx="15">
                  <c:v>12006</c:v>
                </c:pt>
                <c:pt idx="16">
                  <c:v>13056</c:v>
                </c:pt>
                <c:pt idx="17">
                  <c:v>14412</c:v>
                </c:pt>
                <c:pt idx="18">
                  <c:v>15664</c:v>
                </c:pt>
                <c:pt idx="19">
                  <c:v>16266</c:v>
                </c:pt>
                <c:pt idx="20">
                  <c:v>15514</c:v>
                </c:pt>
                <c:pt idx="21">
                  <c:v>14752</c:v>
                </c:pt>
                <c:pt idx="22">
                  <c:v>15480</c:v>
                </c:pt>
                <c:pt idx="23">
                  <c:v>18215</c:v>
                </c:pt>
                <c:pt idx="24">
                  <c:v>18298</c:v>
                </c:pt>
                <c:pt idx="25">
                  <c:v>18622</c:v>
                </c:pt>
                <c:pt idx="26">
                  <c:v>17479</c:v>
                </c:pt>
                <c:pt idx="27">
                  <c:v>18865</c:v>
                </c:pt>
                <c:pt idx="28">
                  <c:v>20755</c:v>
                </c:pt>
                <c:pt idx="29">
                  <c:v>23048</c:v>
                </c:pt>
                <c:pt idx="30">
                  <c:v>21771</c:v>
                </c:pt>
                <c:pt idx="31">
                  <c:v>24608</c:v>
                </c:pt>
                <c:pt idx="32">
                  <c:v>26188</c:v>
                </c:pt>
                <c:pt idx="33">
                  <c:v>28577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666242528"/>
        <c:axId val="-666257760"/>
      </c:barChart>
      <c:lineChart>
        <c:grouping val="standard"/>
        <c:varyColors val="0"/>
        <c:ser>
          <c:idx val="4"/>
          <c:order val="3"/>
          <c:tx>
            <c:strRef>
              <c:f>'売上高・従業員数・労働生産性 English'!$AM$2</c:f>
              <c:strCache>
                <c:ptCount val="1"/>
                <c:pt idx="0">
                  <c:v>Ratio of Irregular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squar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'売上高・従業員数・労働生産性 English'!$A$31:$A$64</c:f>
              <c:numCache>
                <c:formatCode>General</c:formatCode>
                <c:ptCount val="3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</c:numCache>
            </c:numRef>
          </c:cat>
          <c:val>
            <c:numRef>
              <c:f>'売上高・従業員数・労働生産性 English'!$AM$31:$AM$64</c:f>
              <c:numCache>
                <c:formatCode>_-* #,##0.0_-;\-* #,##0.0_-;_-* "-"_-;_-@_-</c:formatCode>
                <c:ptCount val="34"/>
                <c:pt idx="0">
                  <c:v>29.079892308371289</c:v>
                </c:pt>
                <c:pt idx="1">
                  <c:v>27.806187596155642</c:v>
                </c:pt>
                <c:pt idx="2">
                  <c:v>22.136676673141427</c:v>
                </c:pt>
                <c:pt idx="3">
                  <c:v>22.561296037716019</c:v>
                </c:pt>
                <c:pt idx="4">
                  <c:v>19.32809850985991</c:v>
                </c:pt>
                <c:pt idx="5">
                  <c:v>18.518430946019436</c:v>
                </c:pt>
                <c:pt idx="6">
                  <c:v>24.167202227934876</c:v>
                </c:pt>
                <c:pt idx="7">
                  <c:v>29.371318697366501</c:v>
                </c:pt>
                <c:pt idx="8">
                  <c:v>29.989582127560908</c:v>
                </c:pt>
                <c:pt idx="9">
                  <c:v>23.550015979546181</c:v>
                </c:pt>
                <c:pt idx="10">
                  <c:v>23.831726184168687</c:v>
                </c:pt>
                <c:pt idx="11">
                  <c:v>25.698147435544989</c:v>
                </c:pt>
                <c:pt idx="12">
                  <c:v>25.284637461759189</c:v>
                </c:pt>
                <c:pt idx="13">
                  <c:v>27.595348837209173</c:v>
                </c:pt>
                <c:pt idx="14">
                  <c:v>30.389464836088543</c:v>
                </c:pt>
                <c:pt idx="15">
                  <c:v>34.203179306022463</c:v>
                </c:pt>
                <c:pt idx="16">
                  <c:v>36.874064450531939</c:v>
                </c:pt>
                <c:pt idx="17">
                  <c:v>37.998312592280286</c:v>
                </c:pt>
                <c:pt idx="18">
                  <c:v>38.571780349667371</c:v>
                </c:pt>
                <c:pt idx="19">
                  <c:v>38.781203061297063</c:v>
                </c:pt>
                <c:pt idx="20">
                  <c:v>38.565178482648903</c:v>
                </c:pt>
                <c:pt idx="21">
                  <c:v>38.500887357761435</c:v>
                </c:pt>
                <c:pt idx="22">
                  <c:v>41.72169366358515</c:v>
                </c:pt>
                <c:pt idx="23">
                  <c:v>47.514085976627705</c:v>
                </c:pt>
                <c:pt idx="24">
                  <c:v>47.86919555264879</c:v>
                </c:pt>
                <c:pt idx="25">
                  <c:v>49.468706832430321</c:v>
                </c:pt>
                <c:pt idx="26">
                  <c:v>49.143869317063341</c:v>
                </c:pt>
                <c:pt idx="27">
                  <c:v>50.964447806353995</c:v>
                </c:pt>
                <c:pt idx="28">
                  <c:v>54.034000676889434</c:v>
                </c:pt>
                <c:pt idx="29">
                  <c:v>55.125568045922229</c:v>
                </c:pt>
                <c:pt idx="30">
                  <c:v>53.837974182699227</c:v>
                </c:pt>
                <c:pt idx="31">
                  <c:v>56.785508249682763</c:v>
                </c:pt>
                <c:pt idx="32">
                  <c:v>55.916641755988991</c:v>
                </c:pt>
                <c:pt idx="33">
                  <c:v>56.880971337579631</c:v>
                </c:pt>
              </c:numCache>
            </c:numRef>
          </c:val>
          <c:smooth val="0"/>
        </c:ser>
        <c:ser>
          <c:idx val="2"/>
          <c:order val="4"/>
          <c:tx>
            <c:strRef>
              <c:f>'売上高・従業員数・労働生産性 English'!$AP$2</c:f>
              <c:strCache>
                <c:ptCount val="1"/>
                <c:pt idx="0">
                  <c:v>Number of Companies</c:v>
                </c:pt>
              </c:strCache>
            </c:strRef>
          </c:tx>
          <c:marker>
            <c:symbol val="triangle"/>
            <c:size val="4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'売上高・従業員数・労働生産性 English'!$A$31:$A$64</c:f>
              <c:numCache>
                <c:formatCode>General</c:formatCode>
                <c:ptCount val="3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</c:numCache>
            </c:numRef>
          </c:cat>
          <c:val>
            <c:numRef>
              <c:f>'売上高・従業員数・労働生産性 English'!$AP$31:$AP$64</c:f>
              <c:numCache>
                <c:formatCode>_-* #,##0_-;\-* #,##0_-;_-* "-"??_-;_-@_-</c:formatCode>
                <c:ptCount val="34"/>
                <c:pt idx="0">
                  <c:v>23</c:v>
                </c:pt>
                <c:pt idx="1">
                  <c:v>23</c:v>
                </c:pt>
                <c:pt idx="2">
                  <c:v>23</c:v>
                </c:pt>
                <c:pt idx="3">
                  <c:v>23</c:v>
                </c:pt>
                <c:pt idx="4">
                  <c:v>23</c:v>
                </c:pt>
                <c:pt idx="5">
                  <c:v>23</c:v>
                </c:pt>
                <c:pt idx="6">
                  <c:v>23</c:v>
                </c:pt>
                <c:pt idx="7">
                  <c:v>23</c:v>
                </c:pt>
                <c:pt idx="8">
                  <c:v>23</c:v>
                </c:pt>
                <c:pt idx="9">
                  <c:v>23</c:v>
                </c:pt>
                <c:pt idx="10">
                  <c:v>23</c:v>
                </c:pt>
                <c:pt idx="11">
                  <c:v>23</c:v>
                </c:pt>
                <c:pt idx="12">
                  <c:v>23</c:v>
                </c:pt>
                <c:pt idx="13">
                  <c:v>21</c:v>
                </c:pt>
                <c:pt idx="14">
                  <c:v>18</c:v>
                </c:pt>
                <c:pt idx="15">
                  <c:v>18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18</c:v>
                </c:pt>
                <c:pt idx="22">
                  <c:v>18</c:v>
                </c:pt>
                <c:pt idx="23">
                  <c:v>18</c:v>
                </c:pt>
                <c:pt idx="24">
                  <c:v>18</c:v>
                </c:pt>
                <c:pt idx="25">
                  <c:v>18</c:v>
                </c:pt>
                <c:pt idx="26">
                  <c:v>18</c:v>
                </c:pt>
                <c:pt idx="27">
                  <c:v>18</c:v>
                </c:pt>
                <c:pt idx="28">
                  <c:v>18</c:v>
                </c:pt>
                <c:pt idx="29">
                  <c:v>17</c:v>
                </c:pt>
                <c:pt idx="30">
                  <c:v>17</c:v>
                </c:pt>
                <c:pt idx="31">
                  <c:v>17</c:v>
                </c:pt>
                <c:pt idx="32">
                  <c:v>18</c:v>
                </c:pt>
                <c:pt idx="33">
                  <c:v>18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'売上高・従業員数・労働生産性 English'!$AQ$2</c:f>
              <c:strCache>
                <c:ptCount val="1"/>
                <c:pt idx="0">
                  <c:v>Number of Factories</c:v>
                </c:pt>
              </c:strCache>
            </c:strRef>
          </c:tx>
          <c:marker>
            <c:symbol val="circle"/>
            <c:size val="4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'売上高・従業員数・労働生産性 English'!$A$31:$A$64</c:f>
              <c:numCache>
                <c:formatCode>General</c:formatCode>
                <c:ptCount val="3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</c:numCache>
            </c:numRef>
          </c:cat>
          <c:val>
            <c:numRef>
              <c:f>'売上高・従業員数・労働生産性 English'!$AQ$31:$AQ$64</c:f>
              <c:numCache>
                <c:formatCode>_-* #,##0_-;\-* #,##0_-;_-* "-"??_-;_-@_-</c:formatCode>
                <c:ptCount val="34"/>
                <c:pt idx="0">
                  <c:v>52</c:v>
                </c:pt>
                <c:pt idx="1">
                  <c:v>51</c:v>
                </c:pt>
                <c:pt idx="2">
                  <c:v>51</c:v>
                </c:pt>
                <c:pt idx="3">
                  <c:v>51</c:v>
                </c:pt>
                <c:pt idx="4">
                  <c:v>49</c:v>
                </c:pt>
                <c:pt idx="5">
                  <c:v>48</c:v>
                </c:pt>
                <c:pt idx="6">
                  <c:v>46</c:v>
                </c:pt>
                <c:pt idx="7">
                  <c:v>46</c:v>
                </c:pt>
                <c:pt idx="8">
                  <c:v>46</c:v>
                </c:pt>
                <c:pt idx="9">
                  <c:v>45</c:v>
                </c:pt>
                <c:pt idx="10">
                  <c:v>44</c:v>
                </c:pt>
                <c:pt idx="11">
                  <c:v>43</c:v>
                </c:pt>
                <c:pt idx="12">
                  <c:v>44</c:v>
                </c:pt>
                <c:pt idx="13">
                  <c:v>40</c:v>
                </c:pt>
                <c:pt idx="14">
                  <c:v>40</c:v>
                </c:pt>
                <c:pt idx="15">
                  <c:v>39</c:v>
                </c:pt>
                <c:pt idx="16">
                  <c:v>38</c:v>
                </c:pt>
                <c:pt idx="17">
                  <c:v>38</c:v>
                </c:pt>
                <c:pt idx="18">
                  <c:v>38</c:v>
                </c:pt>
                <c:pt idx="19">
                  <c:v>38</c:v>
                </c:pt>
                <c:pt idx="20">
                  <c:v>38</c:v>
                </c:pt>
                <c:pt idx="21">
                  <c:v>38</c:v>
                </c:pt>
                <c:pt idx="22">
                  <c:v>37</c:v>
                </c:pt>
                <c:pt idx="23">
                  <c:v>37</c:v>
                </c:pt>
                <c:pt idx="24">
                  <c:v>36</c:v>
                </c:pt>
                <c:pt idx="25">
                  <c:v>35</c:v>
                </c:pt>
                <c:pt idx="26">
                  <c:v>33</c:v>
                </c:pt>
                <c:pt idx="27">
                  <c:v>35</c:v>
                </c:pt>
                <c:pt idx="28">
                  <c:v>34</c:v>
                </c:pt>
                <c:pt idx="29">
                  <c:v>33</c:v>
                </c:pt>
                <c:pt idx="30">
                  <c:v>32</c:v>
                </c:pt>
                <c:pt idx="31">
                  <c:v>32</c:v>
                </c:pt>
                <c:pt idx="32">
                  <c:v>35</c:v>
                </c:pt>
                <c:pt idx="33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666256672"/>
        <c:axId val="-666256128"/>
      </c:lineChart>
      <c:catAx>
        <c:axId val="-666242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Times New Roman" pitchFamily="18" charset="0"/>
                <a:cs typeface="Times New Roman" pitchFamily="18" charset="0"/>
              </a:defRPr>
            </a:pPr>
            <a:endParaRPr lang="ko-KR"/>
          </a:p>
        </c:txPr>
        <c:crossAx val="-666257760"/>
        <c:crosses val="autoZero"/>
        <c:auto val="1"/>
        <c:lblAlgn val="ctr"/>
        <c:lblOffset val="100"/>
        <c:tickLblSkip val="1"/>
        <c:noMultiLvlLbl val="0"/>
      </c:catAx>
      <c:valAx>
        <c:axId val="-666257760"/>
        <c:scaling>
          <c:orientation val="minMax"/>
          <c:min val="0"/>
        </c:scaling>
        <c:delete val="0"/>
        <c:axPos val="l"/>
        <c:majorGridlines/>
        <c:numFmt formatCode="#,##0_);[Red]\(#,##0\)" sourceLinked="0"/>
        <c:majorTickMark val="out"/>
        <c:minorTickMark val="none"/>
        <c:tickLblPos val="nextTo"/>
        <c:crossAx val="-666242528"/>
        <c:crosses val="autoZero"/>
        <c:crossBetween val="between"/>
      </c:valAx>
      <c:catAx>
        <c:axId val="-6662566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666256128"/>
        <c:crosses val="autoZero"/>
        <c:auto val="1"/>
        <c:lblAlgn val="ctr"/>
        <c:lblOffset val="100"/>
        <c:noMultiLvlLbl val="0"/>
      </c:catAx>
      <c:valAx>
        <c:axId val="-666256128"/>
        <c:scaling>
          <c:orientation val="minMax"/>
          <c:max val="60"/>
        </c:scaling>
        <c:delete val="0"/>
        <c:axPos val="r"/>
        <c:numFmt formatCode="#,##0.0;[Red]\-#,##0.0" sourceLinked="0"/>
        <c:majorTickMark val="out"/>
        <c:minorTickMark val="none"/>
        <c:tickLblPos val="nextTo"/>
        <c:crossAx val="-666256672"/>
        <c:crosses val="max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baseline="0">
                <a:latin typeface="Times New Roman" pitchFamily="18" charset="0"/>
                <a:ea typeface="MS Mincho" pitchFamily="49" charset="-128"/>
              </a:defRPr>
            </a:pPr>
            <a:endParaRPr lang="ko-KR"/>
          </a:p>
        </c:txPr>
      </c:legendEntry>
      <c:legendEntry>
        <c:idx val="1"/>
        <c:txPr>
          <a:bodyPr/>
          <a:lstStyle/>
          <a:p>
            <a:pPr>
              <a:defRPr baseline="0">
                <a:latin typeface="Times New Roman" pitchFamily="18" charset="0"/>
                <a:ea typeface="MS Mincho" pitchFamily="49" charset="-128"/>
              </a:defRPr>
            </a:pPr>
            <a:endParaRPr lang="ko-KR"/>
          </a:p>
        </c:txPr>
      </c:legendEntry>
      <c:legendEntry>
        <c:idx val="2"/>
        <c:txPr>
          <a:bodyPr/>
          <a:lstStyle/>
          <a:p>
            <a:pPr>
              <a:defRPr baseline="0">
                <a:latin typeface="Times New Roman" pitchFamily="18" charset="0"/>
                <a:ea typeface="MS Mincho" pitchFamily="49" charset="-128"/>
              </a:defRPr>
            </a:pPr>
            <a:endParaRPr lang="ko-KR"/>
          </a:p>
        </c:txPr>
      </c:legendEntry>
      <c:legendEntry>
        <c:idx val="3"/>
        <c:txPr>
          <a:bodyPr/>
          <a:lstStyle/>
          <a:p>
            <a:pPr>
              <a:defRPr baseline="0">
                <a:latin typeface="Times New Roman" pitchFamily="18" charset="0"/>
                <a:ea typeface="MS Mincho" pitchFamily="49" charset="-128"/>
              </a:defRPr>
            </a:pPr>
            <a:endParaRPr lang="ko-KR"/>
          </a:p>
        </c:txPr>
      </c:legendEntry>
      <c:layout>
        <c:manualLayout>
          <c:xMode val="edge"/>
          <c:yMode val="edge"/>
          <c:x val="0.36847006735510096"/>
          <c:y val="4.8129608798900068E-2"/>
          <c:w val="0.35917659104314686"/>
          <c:h val="0.22192350956130491"/>
        </c:manualLayout>
      </c:layout>
      <c:overlay val="0"/>
      <c:txPr>
        <a:bodyPr/>
        <a:lstStyle/>
        <a:p>
          <a:pPr>
            <a:defRPr baseline="0">
              <a:latin typeface="Times New Roman" pitchFamily="18" charset="0"/>
            </a:defRPr>
          </a:pPr>
          <a:endParaRPr lang="ko-KR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0.07339</cdr:x>
      <cdr:y>0.43056</cdr:y>
    </cdr:from>
    <cdr:to>
      <cdr:x>0.30275</cdr:x>
      <cdr:y>0.57974</cdr:y>
    </cdr:to>
    <cdr:sp macro="" textlink="">
      <cdr:nvSpPr>
        <cdr:cNvPr id="2" name="Oval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09600" y="2362200"/>
          <a:ext cx="1905000" cy="818485"/>
        </a:xfrm>
        <a:prstGeom xmlns:a="http://schemas.openxmlformats.org/drawingml/2006/main" prst="ellipse">
          <a:avLst/>
        </a:prstGeom>
        <a:gradFill xmlns:a="http://schemas.openxmlformats.org/drawingml/2006/main" rotWithShape="0">
          <a:gsLst>
            <a:gs pos="0">
              <a:srgbClr val="FFFFFF"/>
            </a:gs>
            <a:gs pos="100000">
              <a:srgbClr val="FCFCA2"/>
            </a:gs>
          </a:gsLst>
          <a:path path="shape">
            <a:fillToRect l="50000" t="50000" r="50000" b="50000"/>
          </a:path>
        </a:gradFill>
        <a:ln xmlns:a="http://schemas.openxmlformats.org/drawingml/2006/main" w="28575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 wrap="none" anchor="ctr"/>
        <a:lstStyle xmlns:a="http://schemas.openxmlformats.org/drawingml/2006/main">
          <a:defPPr>
            <a:defRPr lang="ja-JP"/>
          </a:defPPr>
          <a:lvl1pPr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1pPr>
          <a:lvl2pPr marL="457200"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2pPr>
          <a:lvl3pPr marL="914400"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3pPr>
          <a:lvl4pPr marL="1371600"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4pPr>
          <a:lvl5pPr marL="1828800"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5pPr>
          <a:lvl6pPr marL="2286000" algn="l" defTabSz="914400" rtl="0" eaLnBrk="1" latinLnBrk="1" hangingPunct="1"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6pPr>
          <a:lvl7pPr marL="2743200" algn="l" defTabSz="914400" rtl="0" eaLnBrk="1" latinLnBrk="1" hangingPunct="1"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7pPr>
          <a:lvl8pPr marL="3200400" algn="l" defTabSz="914400" rtl="0" eaLnBrk="1" latinLnBrk="1" hangingPunct="1"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8pPr>
          <a:lvl9pPr marL="3657600" algn="l" defTabSz="914400" rtl="0" eaLnBrk="1" latinLnBrk="1" hangingPunct="1"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9pPr>
        </a:lstStyle>
        <a:p xmlns:a="http://schemas.openxmlformats.org/drawingml/2006/main">
          <a:pPr algn="ctr" latinLnBrk="0"/>
          <a:r>
            <a:rPr lang="en-US" altLang="ko-KR" sz="1600" b="1" dirty="0" smtClean="0">
              <a:ea typeface="굴림" charset="-127"/>
            </a:rPr>
            <a:t>Great Depression</a:t>
          </a:r>
          <a:endParaRPr lang="ko-KR" altLang="en-US" b="1" dirty="0">
            <a:ea typeface="굴림" charset="-127"/>
          </a:endParaRPr>
        </a:p>
      </cdr:txBody>
    </cdr:sp>
  </cdr:relSizeAnchor>
  <cdr:relSizeAnchor xmlns:cdr="http://schemas.openxmlformats.org/drawingml/2006/chartDrawing">
    <cdr:from>
      <cdr:x>0.26606</cdr:x>
      <cdr:y>0.33333</cdr:y>
    </cdr:from>
    <cdr:to>
      <cdr:x>0.51376</cdr:x>
      <cdr:y>0.48026</cdr:y>
    </cdr:to>
    <cdr:sp macro="" textlink="">
      <cdr:nvSpPr>
        <cdr:cNvPr id="3" name="Oval 8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09800" y="1828800"/>
          <a:ext cx="2057400" cy="806124"/>
        </a:xfrm>
        <a:prstGeom xmlns:a="http://schemas.openxmlformats.org/drawingml/2006/main" prst="ellipse">
          <a:avLst/>
        </a:prstGeom>
        <a:gradFill xmlns:a="http://schemas.openxmlformats.org/drawingml/2006/main" rotWithShape="0">
          <a:gsLst>
            <a:gs pos="0">
              <a:srgbClr val="FFFFFF"/>
            </a:gs>
            <a:gs pos="100000">
              <a:srgbClr val="A091F9"/>
            </a:gs>
          </a:gsLst>
          <a:path path="shape">
            <a:fillToRect l="50000" t="50000" r="50000" b="50000"/>
          </a:path>
        </a:gradFill>
        <a:ln xmlns:a="http://schemas.openxmlformats.org/drawingml/2006/main" w="28575">
          <a:solidFill>
            <a:srgbClr val="000000"/>
          </a:solidFill>
          <a:round/>
          <a:headEnd/>
          <a:tailEnd/>
        </a:ln>
      </cdr:spPr>
      <cdr:txBody>
        <a:bodyPr xmlns:a="http://schemas.openxmlformats.org/drawingml/2006/main" wrap="none" anchor="ctr"/>
        <a:lstStyle xmlns:a="http://schemas.openxmlformats.org/drawingml/2006/main">
          <a:defPPr>
            <a:defRPr lang="ja-JP"/>
          </a:defPPr>
          <a:lvl1pPr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1pPr>
          <a:lvl2pPr marL="457200"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2pPr>
          <a:lvl3pPr marL="914400"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3pPr>
          <a:lvl4pPr marL="1371600"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4pPr>
          <a:lvl5pPr marL="1828800"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5pPr>
          <a:lvl6pPr marL="2286000" algn="l" defTabSz="914400" rtl="0" eaLnBrk="1" latinLnBrk="1" hangingPunct="1"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6pPr>
          <a:lvl7pPr marL="2743200" algn="l" defTabSz="914400" rtl="0" eaLnBrk="1" latinLnBrk="1" hangingPunct="1"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7pPr>
          <a:lvl8pPr marL="3200400" algn="l" defTabSz="914400" rtl="0" eaLnBrk="1" latinLnBrk="1" hangingPunct="1"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8pPr>
          <a:lvl9pPr marL="3657600" algn="l" defTabSz="914400" rtl="0" eaLnBrk="1" latinLnBrk="1" hangingPunct="1"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9pPr>
        </a:lstStyle>
        <a:p xmlns:a="http://schemas.openxmlformats.org/drawingml/2006/main">
          <a:pPr algn="ctr" latinLnBrk="0"/>
          <a:r>
            <a:rPr lang="en-US" altLang="ko-KR" sz="1600" b="1" dirty="0">
              <a:ea typeface="굴림" charset="-127"/>
            </a:rPr>
            <a:t>Reconstruction</a:t>
          </a:r>
          <a:endParaRPr lang="ko-KR" altLang="en-US" sz="1600" b="1" dirty="0">
            <a:ea typeface="굴림" charset="-127"/>
          </a:endParaRPr>
        </a:p>
      </cdr:txBody>
    </cdr:sp>
  </cdr:relSizeAnchor>
  <cdr:relSizeAnchor xmlns:cdr="http://schemas.openxmlformats.org/drawingml/2006/chartDrawing">
    <cdr:from>
      <cdr:x>0.55046</cdr:x>
      <cdr:y>0.41667</cdr:y>
    </cdr:from>
    <cdr:to>
      <cdr:x>0.78899</cdr:x>
      <cdr:y>0.5624</cdr:y>
    </cdr:to>
    <cdr:sp macro="" textlink="">
      <cdr:nvSpPr>
        <cdr:cNvPr id="4" name="Oval 9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572000" y="2286000"/>
          <a:ext cx="1981200" cy="799552"/>
        </a:xfrm>
        <a:prstGeom xmlns:a="http://schemas.openxmlformats.org/drawingml/2006/main" prst="ellipse">
          <a:avLst/>
        </a:prstGeom>
        <a:gradFill xmlns:a="http://schemas.openxmlformats.org/drawingml/2006/main" rotWithShape="0">
          <a:gsLst>
            <a:gs pos="0">
              <a:srgbClr val="BBE0E3">
                <a:gamma/>
                <a:tint val="0"/>
                <a:invGamma/>
              </a:srgbClr>
            </a:gs>
            <a:gs pos="100000">
              <a:srgbClr val="BBE0E3"/>
            </a:gs>
          </a:gsLst>
          <a:path path="shape">
            <a:fillToRect l="50000" t="50000" r="50000" b="50000"/>
          </a:path>
        </a:gradFill>
        <a:ln xmlns:a="http://schemas.openxmlformats.org/drawingml/2006/main" w="28575">
          <a:solidFill>
            <a:srgbClr val="000000"/>
          </a:solidFill>
          <a:round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defPPr>
            <a:defRPr lang="ja-JP"/>
          </a:defPPr>
          <a:lvl1pPr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1pPr>
          <a:lvl2pPr marL="457200"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2pPr>
          <a:lvl3pPr marL="914400"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3pPr>
          <a:lvl4pPr marL="1371600"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4pPr>
          <a:lvl5pPr marL="1828800" algn="l" rtl="0" fontAlgn="base" latinLnBrk="1">
            <a:spcBef>
              <a:spcPct val="0"/>
            </a:spcBef>
            <a:spcAft>
              <a:spcPct val="0"/>
            </a:spcAft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5pPr>
          <a:lvl6pPr marL="2286000" algn="l" defTabSz="914400" rtl="0" eaLnBrk="1" latinLnBrk="1" hangingPunct="1"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6pPr>
          <a:lvl7pPr marL="2743200" algn="l" defTabSz="914400" rtl="0" eaLnBrk="1" latinLnBrk="1" hangingPunct="1"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7pPr>
          <a:lvl8pPr marL="3200400" algn="l" defTabSz="914400" rtl="0" eaLnBrk="1" latinLnBrk="1" hangingPunct="1"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8pPr>
          <a:lvl9pPr marL="3657600" algn="l" defTabSz="914400" rtl="0" eaLnBrk="1" latinLnBrk="1" hangingPunct="1">
            <a:defRPr kumimoji="1" kern="1200">
              <a:solidFill>
                <a:srgbClr val="000000"/>
              </a:solidFill>
              <a:latin typeface="Arial" charset="0"/>
              <a:ea typeface="휴먼매직체" pitchFamily="18" charset="-127"/>
            </a:defRPr>
          </a:lvl9pPr>
        </a:lstStyle>
        <a:p xmlns:a="http://schemas.openxmlformats.org/drawingml/2006/main">
          <a:pPr algn="ctr" latinLnBrk="0">
            <a:defRPr/>
          </a:pPr>
          <a:r>
            <a:rPr lang="en-US" altLang="ko-KR" sz="1600" b="1" dirty="0">
              <a:ea typeface="굴림" pitchFamily="50" charset="-127"/>
            </a:rPr>
            <a:t>Oil Shock</a:t>
          </a:r>
          <a:endParaRPr lang="ko-KR" altLang="en-US" sz="1600" b="1" dirty="0">
            <a:ea typeface="굴림" pitchFamily="50" charset="-12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42" tIns="45371" rIns="90742" bIns="45371" numCol="1" anchor="t" anchorCtr="0" compatLnSpc="1">
            <a:prstTxWarp prst="textNoShape">
              <a:avLst/>
            </a:prstTxWarp>
          </a:bodyPr>
          <a:lstStyle>
            <a:lvl1pPr latinLnBrk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42" tIns="45371" rIns="90742" bIns="45371" numCol="1" anchor="t" anchorCtr="0" compatLnSpc="1">
            <a:prstTxWarp prst="textNoShape">
              <a:avLst/>
            </a:prstTxWarp>
          </a:bodyPr>
          <a:lstStyle>
            <a:lvl1pPr algn="r" latinLnBrk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42" tIns="45371" rIns="90742" bIns="45371" numCol="1" anchor="b" anchorCtr="0" compatLnSpc="1">
            <a:prstTxWarp prst="textNoShape">
              <a:avLst/>
            </a:prstTxWarp>
          </a:bodyPr>
          <a:lstStyle>
            <a:lvl1pPr latinLnBrk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42" tIns="45371" rIns="90742" bIns="45371" numCol="1" anchor="b" anchorCtr="0" compatLnSpc="1">
            <a:prstTxWarp prst="textNoShape">
              <a:avLst/>
            </a:prstTxWarp>
          </a:bodyPr>
          <a:lstStyle>
            <a:lvl1pPr algn="r" latinLnBrk="0">
              <a:defRPr sz="1200"/>
            </a:lvl1pPr>
          </a:lstStyle>
          <a:p>
            <a:fld id="{E99316D3-22FD-45CA-8038-08B339CFB8D9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263121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0742" tIns="45371" rIns="90742" bIns="45371" rtlCol="0"/>
          <a:lstStyle>
            <a:lvl1pPr algn="l" latinLnBrk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0742" tIns="45371" rIns="90742" bIns="45371" rtlCol="0"/>
          <a:lstStyle>
            <a:lvl1pPr algn="r" latinLnBrk="0">
              <a:defRPr sz="1200">
                <a:latin typeface="Arial" charset="0"/>
              </a:defRPr>
            </a:lvl1pPr>
          </a:lstStyle>
          <a:p>
            <a:pPr>
              <a:defRPr/>
            </a:pPr>
            <a:fld id="{3F2FDDB9-D8F8-49E0-97E8-2BB87AB7DC58}" type="datetimeFigureOut">
              <a:rPr lang="ko-KR" altLang="en-US"/>
              <a:pPr>
                <a:defRPr/>
              </a:pPr>
              <a:t>2015-12-20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2" tIns="45371" rIns="90742" bIns="45371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8813"/>
          </a:xfrm>
          <a:prstGeom prst="rect">
            <a:avLst/>
          </a:prstGeom>
        </p:spPr>
        <p:txBody>
          <a:bodyPr vert="horz" wrap="square" lIns="90742" tIns="45371" rIns="90742" bIns="45371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0742" tIns="45371" rIns="90742" bIns="45371" rtlCol="0" anchor="b"/>
          <a:lstStyle>
            <a:lvl1pPr algn="l" latinLnBrk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0742" tIns="45371" rIns="90742" bIns="45371" numCol="1" anchor="b" anchorCtr="0" compatLnSpc="1">
            <a:prstTxWarp prst="textNoShape">
              <a:avLst/>
            </a:prstTxWarp>
          </a:bodyPr>
          <a:lstStyle>
            <a:lvl1pPr algn="r" latinLnBrk="0">
              <a:defRPr sz="1200"/>
            </a:lvl1pPr>
          </a:lstStyle>
          <a:p>
            <a:fld id="{D43924D6-B4DC-4CFE-8A21-8813874F249C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073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68292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764681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HanKuk  University of Foreign Studies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707B5D-D902-4EC5-B029-616ED18335C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70677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HanKuk  University of Foreign Studies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6551EC-D500-46D8-B81A-5584090A517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84362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HanKuk  University of Foreign Studies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E327F9-561C-498A-AF10-42689070F5A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898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HanKuk  University of Foreign Studies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DEF440-5F9C-4258-8302-533A7D2E8A0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20958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HanKuk  University of Foreign Studies</a:t>
            </a: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804EFA-CF44-44FC-888B-46237167ECAF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3382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HanKuk  University of Foreign Studies</a:t>
            </a: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1B36FD-BA20-4BE5-9339-F72A672565CC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90242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HanKuk  University of Foreign Studies</a:t>
            </a: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3864E-51B6-4716-9533-01ACFDE28C1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57268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HanKuk  University of Foreign Studies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E7D88-1E2E-4F69-B14B-7C1DEC1FCEBD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14172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HanKuk  University of Foreign Studies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8D42ED-6328-4C30-BC08-2E89651BE19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8559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HanKuk  University of Foreign Studies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824632-2484-46CC-9011-5A7C3250BE7F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197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HanKuk  University of Foreign Studies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52DED1-2C72-48AB-9DCB-21B9E02E040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92377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마스터 텍스트 스타일을 편집합니다</a:t>
            </a:r>
          </a:p>
          <a:p>
            <a:pPr lvl="1"/>
            <a:r>
              <a:rPr lang="ja-JP" altLang="en-US" smtClean="0"/>
              <a:t>둘째 수준</a:t>
            </a:r>
          </a:p>
          <a:p>
            <a:pPr lvl="2"/>
            <a:r>
              <a:rPr lang="ja-JP" altLang="en-US" smtClean="0"/>
              <a:t>셋째 수준</a:t>
            </a:r>
          </a:p>
          <a:p>
            <a:pPr lvl="3"/>
            <a:r>
              <a:rPr lang="ja-JP" altLang="en-US" smtClean="0"/>
              <a:t>넷째 수준</a:t>
            </a:r>
          </a:p>
          <a:p>
            <a:pPr lvl="4"/>
            <a:r>
              <a:rPr lang="ja-JP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latinLnBrk="0">
              <a:defRPr sz="1400"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latinLnBrk="0">
              <a:defRPr sz="1600" b="1" i="1">
                <a:solidFill>
                  <a:srgbClr val="FF0000"/>
                </a:solidFill>
                <a:latin typeface="Trebuchet MS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HanKuk  University of Foreign Studies</a:t>
            </a: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sz="1400">
                <a:ea typeface="MS PGothic" panose="020B0600070205080204" pitchFamily="34" charset="-128"/>
              </a:defRPr>
            </a:lvl1pPr>
          </a:lstStyle>
          <a:p>
            <a:fld id="{B0D9F06F-2194-4CB8-8F3A-FB1B216E158C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ja-JP" altLang="en-US" sz="4400" b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日</a:t>
            </a:r>
            <a:r>
              <a:rPr lang="ja-JP" altLang="en-US" sz="44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韓比較労</a:t>
            </a:r>
            <a:r>
              <a:rPr lang="ja-JP" altLang="en-US" sz="4400" b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使関係</a:t>
            </a:r>
            <a:r>
              <a:rPr lang="ja-JP" altLang="en-US" sz="4400" b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論 ３</a:t>
            </a:r>
            <a:endParaRPr lang="ja-JP" altLang="en-US" sz="4400" b="1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ja-JP" altLang="en-US" dirty="0"/>
              <a:t>日本</a:t>
            </a:r>
            <a:r>
              <a:rPr lang="ja-JP" altLang="en-US" dirty="0" smtClean="0"/>
              <a:t>の</a:t>
            </a:r>
            <a:r>
              <a:rPr lang="ja-JP" altLang="en-US" sz="3200" dirty="0" smtClean="0">
                <a:ea typeface="MS PGothic" panose="020B0600070205080204" pitchFamily="34" charset="-128"/>
              </a:rPr>
              <a:t>労</a:t>
            </a:r>
            <a:r>
              <a:rPr lang="ja-JP" altLang="en-US" sz="3200" dirty="0" smtClean="0">
                <a:ea typeface="MS PGothic" panose="020B0600070205080204" pitchFamily="34" charset="-128"/>
              </a:rPr>
              <a:t>使関</a:t>
            </a:r>
            <a:r>
              <a:rPr lang="ja-JP" altLang="en-US" sz="3200" dirty="0" smtClean="0">
                <a:ea typeface="MS PGothic" panose="020B0600070205080204" pitchFamily="34" charset="-128"/>
              </a:rPr>
              <a:t>係</a:t>
            </a:r>
            <a:endParaRPr lang="en-US" altLang="ja-JP" sz="3200" dirty="0" smtClean="0">
              <a:ea typeface="MS PGothic" panose="020B0600070205080204" pitchFamily="34" charset="-128"/>
            </a:endParaRPr>
          </a:p>
          <a:p>
            <a:pPr eaLnBrk="1" hangingPunct="1"/>
            <a:r>
              <a:rPr lang="ja-JP" alt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anose="020B0600070205080204" pitchFamily="34" charset="-128"/>
              </a:rPr>
              <a:t>雇用調整の歴史的経過を中心に</a:t>
            </a:r>
            <a:endParaRPr lang="ja-JP" altLang="en-US" sz="3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2852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990600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sz="32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Formation of </a:t>
            </a:r>
            <a:r>
              <a:rPr lang="en-US" altLang="ko-KR" sz="2400" b="1" i="1" smtClean="0">
                <a:latin typeface="Arial Black" panose="020B0A04020102020204" pitchFamily="34" charset="0"/>
                <a:ea typeface="굴림" panose="020B0600000101010101" pitchFamily="50" charset="-127"/>
                <a:cs typeface="Times New Roman" panose="02020603050405020304" pitchFamily="18" charset="0"/>
              </a:rPr>
              <a:t>Employment Adjustment</a:t>
            </a:r>
            <a:r>
              <a:rPr lang="en-US" altLang="ko-KR" sz="2400" i="1" smtClean="0">
                <a:latin typeface="Arial Black" panose="020B0A04020102020204" pitchFamily="34" charset="0"/>
                <a:ea typeface="굴림" panose="020B0600000101010101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32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System and </a:t>
            </a:r>
            <a:r>
              <a:rPr lang="en-US" altLang="ko-KR" sz="2400" b="1" smtClean="0">
                <a:latin typeface="Arial Black" panose="020B0A04020102020204" pitchFamily="34" charset="0"/>
                <a:ea typeface="굴림" panose="020B0600000101010101" pitchFamily="50" charset="-127"/>
                <a:cs typeface="Times New Roman" panose="02020603050405020304" pitchFamily="18" charset="0"/>
              </a:rPr>
              <a:t>Japanese Society</a:t>
            </a:r>
            <a:endParaRPr lang="ko-KR" altLang="en-US" sz="3200" b="1" smtClean="0">
              <a:latin typeface="Arial Black" panose="020B0A04020102020204" pitchFamily="34" charset="0"/>
              <a:ea typeface="굴림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534400" cy="44196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2400" b="1" i="1" smtClean="0">
                <a:latin typeface="Times New Roman" panose="02020603050405020304" pitchFamily="18" charset="0"/>
                <a:ea typeface="굴림" panose="020B0600000101010101" pitchFamily="50" charset="-127"/>
              </a:rPr>
              <a:t>Japanese Society = Stable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True, but !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We need to answer to question “How it can be possible? How it can be stable?”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 The answer is Japanese society has a </a:t>
            </a:r>
            <a:r>
              <a:rPr lang="en-US" altLang="ko-KR" sz="2000" smtClean="0">
                <a:latin typeface="Arial Black" panose="020B0A04020102020204" pitchFamily="34" charset="0"/>
                <a:ea typeface="굴림" panose="020B0600000101010101" pitchFamily="50" charset="-127"/>
              </a:rPr>
              <a:t>dynamics</a:t>
            </a: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 inside as a precondition to be stable.</a:t>
            </a:r>
          </a:p>
          <a:p>
            <a:pPr lvl="1" eaLnBrk="1" hangingPunct="1">
              <a:lnSpc>
                <a:spcPct val="80000"/>
              </a:lnSpc>
            </a:pPr>
            <a:endParaRPr lang="ko-KR" altLang="en-US" sz="2000" smtClean="0">
              <a:latin typeface="Times New Roman" panose="02020603050405020304" pitchFamily="18" charset="0"/>
              <a:ea typeface="굴림" panose="020B0600000101010101" pitchFamily="50" charset="-127"/>
            </a:endParaRP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2400" b="1" i="1" smtClean="0">
                <a:latin typeface="Times New Roman" panose="02020603050405020304" pitchFamily="18" charset="0"/>
                <a:ea typeface="굴림" panose="020B0600000101010101" pitchFamily="50" charset="-127"/>
              </a:rPr>
              <a:t>Japanese Employment System</a:t>
            </a:r>
            <a:endParaRPr lang="ko-KR" altLang="en-US" sz="2400" b="1" i="1" smtClean="0">
              <a:latin typeface="Times New Roman" panose="02020603050405020304" pitchFamily="18" charset="0"/>
              <a:ea typeface="굴림" panose="020B0600000101010101" pitchFamily="50" charset="-127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Seniority</a:t>
            </a:r>
            <a:r>
              <a:rPr lang="ko-KR" altLang="en-US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, </a:t>
            </a: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Company-union and Lifetime-employment</a:t>
            </a:r>
            <a:endParaRPr lang="ko-KR" altLang="en-US" sz="2000" smtClean="0">
              <a:latin typeface="Times New Roman" panose="02020603050405020304" pitchFamily="18" charset="0"/>
              <a:ea typeface="굴림" panose="020B0600000101010101" pitchFamily="50" charset="-127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ko-KR" altLang="en-US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	</a:t>
            </a:r>
            <a:r>
              <a:rPr lang="ja-JP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ko-KR" altLang="en-US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“</a:t>
            </a: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A Stable system</a:t>
            </a:r>
            <a:r>
              <a:rPr lang="ko-KR" altLang="en-US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”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ko-KR" altLang="en-US" sz="2000" smtClean="0">
              <a:latin typeface="Times New Roman" panose="02020603050405020304" pitchFamily="18" charset="0"/>
              <a:ea typeface="굴림" panose="020B0600000101010101" pitchFamily="50" charset="-127"/>
            </a:endParaRP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2400" b="1" i="1" smtClean="0">
                <a:latin typeface="Times New Roman" panose="02020603050405020304" pitchFamily="18" charset="0"/>
                <a:ea typeface="굴림" panose="020B0600000101010101" pitchFamily="50" charset="-127"/>
              </a:rPr>
              <a:t>My thought</a:t>
            </a:r>
            <a:endParaRPr lang="ko-KR" altLang="en-US" sz="2400" b="1" i="1" smtClean="0">
              <a:latin typeface="Times New Roman" panose="02020603050405020304" pitchFamily="18" charset="0"/>
              <a:ea typeface="굴림" panose="020B0600000101010101" pitchFamily="50" charset="-127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“Stable” employment system in Japan</a:t>
            </a:r>
            <a:endParaRPr lang="ko-KR" altLang="en-US" sz="2000" smtClean="0">
              <a:latin typeface="Times New Roman" panose="02020603050405020304" pitchFamily="18" charset="0"/>
              <a:ea typeface="굴림" panose="020B0600000101010101" pitchFamily="50" charset="-127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ko-KR" altLang="en-US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	</a:t>
            </a:r>
            <a:r>
              <a:rPr lang="ja-JP" alt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ja-JP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was formed after </a:t>
            </a:r>
            <a:r>
              <a:rPr lang="en-US" altLang="ja-JP" sz="2000" smtClean="0">
                <a:latin typeface="Arial Black" panose="020B0A04020102020204" pitchFamily="34" charset="0"/>
                <a:cs typeface="Times New Roman" panose="02020603050405020304" pitchFamily="18" charset="0"/>
              </a:rPr>
              <a:t>paid cost </a:t>
            </a:r>
            <a:r>
              <a:rPr lang="en-US" altLang="ja-JP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ko-KR" altLang="en-US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 “</a:t>
            </a:r>
            <a:r>
              <a:rPr lang="en-US" altLang="ko-KR" sz="2000" smtClean="0">
                <a:latin typeface="Arial Black" panose="020B0A04020102020204" pitchFamily="34" charset="0"/>
                <a:ea typeface="굴림" panose="020B0600000101010101" pitchFamily="50" charset="-127"/>
              </a:rPr>
              <a:t>employment adjustment</a:t>
            </a:r>
            <a:r>
              <a:rPr lang="ko-KR" altLang="en-US" sz="2000" smtClean="0">
                <a:latin typeface="Times New Roman" panose="02020603050405020304" pitchFamily="18" charset="0"/>
                <a:ea typeface="굴림" panose="020B0600000101010101" pitchFamily="50" charset="-127"/>
              </a:rPr>
              <a:t>”</a:t>
            </a:r>
          </a:p>
          <a:p>
            <a:pPr eaLnBrk="1" hangingPunct="1">
              <a:lnSpc>
                <a:spcPct val="80000"/>
              </a:lnSpc>
            </a:pPr>
            <a:endParaRPr lang="ko-KR" altLang="en-US" sz="2400" b="1" smtClean="0"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sp>
        <p:nvSpPr>
          <p:cNvPr id="2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9pPr>
          </a:lstStyle>
          <a:p>
            <a:pPr eaLnBrk="1" hangingPunct="1"/>
            <a:fld id="{1AF372E9-D770-4FAA-8567-0AF4721E32ED}" type="slidenum">
              <a:rPr lang="en-US" altLang="ja-JP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pPr eaLnBrk="1" hangingPunct="1"/>
              <a:t>2</a:t>
            </a:fld>
            <a:endParaRPr lang="en-US" altLang="ja-JP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autoUpdateAnimBg="0"/>
      <p:bldP spid="3076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9pPr>
          </a:lstStyle>
          <a:p>
            <a:pPr eaLnBrk="1" latinLnBrk="0" hangingPunct="1"/>
            <a:endParaRPr lang="en-US" altLang="ko-KR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28600" y="228600"/>
            <a:ext cx="8382000" cy="762000"/>
          </a:xfrm>
          <a:prstGeom prst="rect">
            <a:avLst/>
          </a:prstGeo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latinLnBrk="0">
              <a:defRPr/>
            </a:pPr>
            <a:r>
              <a:rPr lang="en-US" altLang="ko-KR" sz="2400" b="1" dirty="0">
                <a:solidFill>
                  <a:srgbClr val="000000"/>
                </a:solidFill>
                <a:latin typeface="Arial Black" pitchFamily="34" charset="0"/>
                <a:ea typeface="굴림" pitchFamily="50" charset="-127"/>
              </a:rPr>
              <a:t>Employment Adjustment</a:t>
            </a:r>
          </a:p>
          <a:p>
            <a:pPr algn="ctr" latinLnBrk="0">
              <a:defRPr/>
            </a:pPr>
            <a:r>
              <a:rPr lang="en-US" altLang="ko-KR" sz="2400" b="1" dirty="0">
                <a:solidFill>
                  <a:srgbClr val="000000"/>
                </a:solidFill>
                <a:latin typeface="Arial Black" pitchFamily="34" charset="0"/>
                <a:ea typeface="굴림" pitchFamily="50" charset="-127"/>
              </a:rPr>
              <a:t> in Three Big Restructuring Periods</a:t>
            </a:r>
            <a:endParaRPr lang="ko-KR" altLang="en-US" sz="2400" b="1" kern="0" dirty="0">
              <a:solidFill>
                <a:schemeClr val="tx2"/>
              </a:solidFill>
              <a:latin typeface="Arial Black" pitchFamily="34" charset="0"/>
              <a:ea typeface="굴림" pitchFamily="50" charset="-127"/>
              <a:cs typeface="Times New Roman" pitchFamily="18" charset="0"/>
            </a:endParaRPr>
          </a:p>
        </p:txBody>
      </p:sp>
      <p:graphicFrame>
        <p:nvGraphicFramePr>
          <p:cNvPr id="10" name="Chart 3"/>
          <p:cNvGraphicFramePr>
            <a:graphicFrameLocks/>
          </p:cNvGraphicFramePr>
          <p:nvPr/>
        </p:nvGraphicFramePr>
        <p:xfrm>
          <a:off x="304800" y="1143000"/>
          <a:ext cx="83058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01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400800" y="624840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9pPr>
          </a:lstStyle>
          <a:p>
            <a:pPr eaLnBrk="1" hangingPunct="1"/>
            <a:fld id="{A19516FD-657C-4B8B-AC49-491E04A42393}" type="slidenum">
              <a:rPr lang="en-US" altLang="ja-JP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pPr eaLnBrk="1" hangingPunct="1"/>
              <a:t>3</a:t>
            </a:fld>
            <a:endParaRPr lang="en-US" altLang="ja-JP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82000" cy="838200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sz="2600" smtClean="0">
                <a:latin typeface="Arial Black" panose="020B0A04020102020204" pitchFamily="34" charset="0"/>
                <a:ea typeface="굴림" panose="020B0600000101010101" pitchFamily="50" charset="-127"/>
              </a:rPr>
              <a:t>The Great Depression</a:t>
            </a:r>
            <a:endParaRPr lang="ko-KR" altLang="en-US" sz="2600" b="1" smtClean="0">
              <a:latin typeface="Arial Black" panose="020B0A04020102020204" pitchFamily="34" charset="0"/>
              <a:ea typeface="굴림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4572000" cy="47244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2400" b="1" i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Policy</a:t>
            </a:r>
            <a:endParaRPr lang="ko-KR" altLang="en-US" sz="2400" b="1" i="1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Industrial Rationalization Policy</a:t>
            </a:r>
            <a:endParaRPr lang="en-US" altLang="ko-KR" sz="20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18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	Rationalization for Equipments, but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18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 No have measures for retirees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No Trade Union Law</a:t>
            </a:r>
            <a:endParaRPr lang="en-US" altLang="ko-KR" sz="20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18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 Workers have no rights of objection or participation in decision process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ko-KR" altLang="en-US" sz="16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2400" b="1" i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Company</a:t>
            </a:r>
            <a:endParaRPr lang="ko-KR" altLang="en-US" sz="2400" b="1" i="1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Workers’ Rights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</a:t>
            </a:r>
            <a:r>
              <a:rPr lang="en-US" altLang="ko-KR" sz="18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Didn’t recognize negotiation</a:t>
            </a:r>
            <a:endParaRPr lang="ko-KR" altLang="en-US" sz="18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Retire Allowance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</a:t>
            </a:r>
            <a:r>
              <a:rPr lang="en-US" altLang="ko-KR" sz="18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Pay to lead a retirement</a:t>
            </a:r>
            <a:endParaRPr lang="ko-KR" altLang="en-US" sz="2000" b="1" smtClean="0"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pic>
        <p:nvPicPr>
          <p:cNvPr id="5124" name="Picture 9" descr="nihonshi36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2400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슬라이드 번호 개체 틀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9pPr>
          </a:lstStyle>
          <a:p>
            <a:pPr eaLnBrk="1" hangingPunct="1"/>
            <a:fld id="{63D9C98C-8EA0-485F-B339-8BACFB9C5CD0}" type="slidenum">
              <a:rPr lang="en-US" altLang="ja-JP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pPr eaLnBrk="1" hangingPunct="1"/>
              <a:t>4</a:t>
            </a:fld>
            <a:endParaRPr lang="en-US" altLang="ja-JP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autoUpdateAnimBg="0"/>
      <p:bldP spid="3076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382000" cy="304800"/>
          </a:xfrm>
        </p:spPr>
        <p:txBody>
          <a:bodyPr/>
          <a:lstStyle/>
          <a:p>
            <a:pPr eaLnBrk="1" hangingPunct="1"/>
            <a:r>
              <a:rPr lang="en-US" altLang="ko-KR" sz="1800" b="1" smtClean="0"/>
              <a:t>Employment Adjustment at Manufacturing and Mining Industry</a:t>
            </a:r>
            <a:endParaRPr lang="ko-KR" altLang="en-US" sz="1800" b="1" smtClean="0">
              <a:latin typeface="Arial Black" panose="020B0A04020102020204" pitchFamily="34" charset="0"/>
              <a:ea typeface="굴림" panose="020B0600000101010101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33400" y="1524000"/>
          <a:ext cx="8153400" cy="5194298"/>
        </p:xfrm>
        <a:graphic>
          <a:graphicData uri="http://schemas.openxmlformats.org/drawingml/2006/table">
            <a:tbl>
              <a:tblPr/>
              <a:tblGrid>
                <a:gridCol w="1371600"/>
                <a:gridCol w="1734458"/>
                <a:gridCol w="776514"/>
                <a:gridCol w="854166"/>
                <a:gridCol w="310606"/>
                <a:gridCol w="1708331"/>
                <a:gridCol w="621210"/>
                <a:gridCol w="776515"/>
              </a:tblGrid>
              <a:tr h="33019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Industry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Company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Term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Number of </a:t>
                      </a:r>
                      <a:r>
                        <a:rPr lang="en-US" sz="12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Retirement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Company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Term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Number of </a:t>
                      </a:r>
                      <a:r>
                        <a:rPr lang="en-US" altLang="ko-KR" sz="12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Retirement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6">
                <a:tc rowSpan="2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Steel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kern="100" dirty="0" err="1">
                          <a:latin typeface="Times New Roman"/>
                          <a:ea typeface="맑은 고딕"/>
                          <a:cs typeface="Times New Roman"/>
                        </a:rPr>
                        <a:t>Daidō</a:t>
                      </a:r>
                      <a:r>
                        <a:rPr lang="en-US" sz="1200" b="1" kern="100" dirty="0">
                          <a:latin typeface="Times New Roman"/>
                          <a:ea typeface="맑은 고딕"/>
                          <a:cs typeface="Times New Roman"/>
                        </a:rPr>
                        <a:t> Steel</a:t>
                      </a:r>
                      <a:endParaRPr lang="ko-KR" sz="12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1949.3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3,000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Nippon Steel</a:t>
                      </a: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1949.6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2,350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latin typeface="Times New Roman"/>
                          <a:ea typeface="MS Mincho"/>
                          <a:cs typeface="Times New Roman"/>
                        </a:rPr>
                        <a:t>Fusō</a:t>
                      </a: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 Metal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1949.6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2,350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Nagasaki Iron</a:t>
                      </a: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1950.8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369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6">
                <a:tc rowSpan="3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Machinery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Mitsui Precision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1949.2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650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Minsei Diesel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1949.10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1,000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indent="-127000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Nippon Light Metal</a:t>
                      </a: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1949.5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724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Hitachi Factory</a:t>
                      </a: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1950.5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5,555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Mitsubishi Heavy Industry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1949.6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2,000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Fuji Manufacturing</a:t>
                      </a: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1950.9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520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6">
                <a:tc rowSpan="3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Electric machine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latin typeface="Times New Roman"/>
                          <a:ea typeface="MS Mincho"/>
                          <a:cs typeface="Times New Roman"/>
                        </a:rPr>
                        <a:t>Oki Electric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1949.4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2,800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latin typeface="Times New Roman"/>
                          <a:ea typeface="MS Mincho"/>
                          <a:cs typeface="Times New Roman"/>
                        </a:rPr>
                        <a:t>Toshiba Electric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1949.7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4,581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latin typeface="Times New Roman"/>
                          <a:ea typeface="MS Mincho"/>
                          <a:cs typeface="Times New Roman"/>
                        </a:rPr>
                        <a:t>Nippon Electric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1949.4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3,569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Fuji Communication 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1949.7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1,490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01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latin typeface="Times New Roman"/>
                          <a:ea typeface="MS Mincho"/>
                          <a:cs typeface="Times New Roman"/>
                        </a:rPr>
                        <a:t>Mitsubishi Electric </a:t>
                      </a:r>
                      <a:r>
                        <a:rPr lang="en-US" sz="1200" b="1" kern="100" dirty="0" smtClean="0">
                          <a:latin typeface="Times New Roman"/>
                          <a:ea typeface="MS Mincho"/>
                          <a:cs typeface="Times New Roman"/>
                        </a:rPr>
                        <a:t>&amp;   Machine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1949.5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1,700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Nippon Communication Manufacturing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1949.8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300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6">
                <a:tc rowSpan="3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Electric wire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Nippon Wireless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1948.11-1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379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Furukawa Electric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1949.7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1,400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1949.8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184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1950.4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950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latin typeface="Times New Roman"/>
                          <a:ea typeface="MS Mincho"/>
                          <a:cs typeface="Times New Roman"/>
                        </a:rPr>
                        <a:t>Tōnichi</a:t>
                      </a: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 Wireless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1950.5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235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6">
                <a:tc rowSpan="4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Chemicals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latin typeface="Times New Roman"/>
                          <a:ea typeface="MS Mincho"/>
                          <a:cs typeface="Times New Roman"/>
                        </a:rPr>
                        <a:t>Sankyō</a:t>
                      </a: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 Medicine 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1949.2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300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b="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 err="1">
                          <a:latin typeface="Times New Roman"/>
                          <a:ea typeface="MS Mincho"/>
                          <a:cs typeface="Times New Roman"/>
                        </a:rPr>
                        <a:t>Shōwa</a:t>
                      </a:r>
                      <a:r>
                        <a:rPr lang="en-US" sz="1200" b="0" kern="100" dirty="0">
                          <a:latin typeface="Times New Roman"/>
                          <a:ea typeface="MS Mincho"/>
                          <a:cs typeface="Times New Roman"/>
                        </a:rPr>
                        <a:t> Electric</a:t>
                      </a:r>
                      <a:endParaRPr lang="ko-KR" sz="1400" b="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1949.11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2,868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>
                          <a:latin typeface="Times New Roman"/>
                          <a:ea typeface="MS Mincho"/>
                          <a:cs typeface="Times New Roman"/>
                        </a:rPr>
                        <a:t>Nippon Cement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1949.5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1,314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Nippon Soda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1950.3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930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Tōyō Synthetic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1949.5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659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Mitsui Chemical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1950.3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1,540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>
                          <a:latin typeface="Times New Roman"/>
                          <a:ea typeface="MS Mincho"/>
                          <a:cs typeface="Times New Roman"/>
                        </a:rPr>
                        <a:t>Wakamoto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1949.5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337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6">
                <a:tc rowSpan="2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Automobile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Isuzu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1949.9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1,279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Toyota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1950.5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1,600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Nissan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1949.10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2,000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6">
                <a:tc rowSpan="4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Vehicle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Steam </a:t>
                      </a:r>
                      <a:r>
                        <a:rPr lang="en-US" sz="12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Locomotive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1949.5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1,521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Teikoku Vehicle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1949.7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403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Kawasaki Vehicle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1949.5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1,700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Nippon Vehicle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1949.9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360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latin typeface="Times New Roman"/>
                          <a:ea typeface="MS Mincho"/>
                          <a:cs typeface="Times New Roman"/>
                        </a:rPr>
                        <a:t>Tōshia</a:t>
                      </a: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 Vehicle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1949.7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580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Hitachi 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1950.5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850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Kinki Vehicle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1949.7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620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Niigata Iron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1950.7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660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6">
                <a:tc rowSpan="2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Shipbuilding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latin typeface="Times New Roman"/>
                          <a:ea typeface="MS Mincho"/>
                          <a:cs typeface="Times New Roman"/>
                        </a:rPr>
                        <a:t>Hakodate Dock</a:t>
                      </a:r>
                      <a:endParaRPr lang="ko-KR" sz="1400" b="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1949.9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205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Kawasaki Heavy Industry 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1949.9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1,200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7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1950.7-9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966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latin typeface="Times New Roman"/>
                          <a:ea typeface="MS Mincho"/>
                          <a:cs typeface="Times New Roman"/>
                        </a:rPr>
                        <a:t>Tamano</a:t>
                      </a: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 Shipbuilding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1949.10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32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6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MS Mincho"/>
                          <a:cs typeface="Times New Roman"/>
                        </a:rPr>
                        <a:t>Mining</a:t>
                      </a:r>
                      <a:endParaRPr lang="ko-KR" sz="14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Furukawa </a:t>
                      </a:r>
                      <a:r>
                        <a:rPr lang="en-US" sz="12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Mining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1950.7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MS Mincho"/>
                          <a:cs typeface="Times New Roman"/>
                        </a:rPr>
                        <a:t>482</a:t>
                      </a:r>
                      <a:endParaRPr lang="ko-KR" sz="14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4213" marR="442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382000" cy="685800"/>
          </a:xfrm>
          <a:prstGeom prst="rect">
            <a:avLst/>
          </a:prstGeo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latinLnBrk="0">
              <a:defRPr/>
            </a:pPr>
            <a:r>
              <a:rPr lang="en-US" altLang="ko-KR" sz="2600" kern="0">
                <a:solidFill>
                  <a:schemeClr val="tx2"/>
                </a:solidFill>
                <a:latin typeface="Arial Black" pitchFamily="34" charset="0"/>
                <a:ea typeface="굴림" pitchFamily="50" charset="-127"/>
                <a:cs typeface="+mj-cs"/>
              </a:rPr>
              <a:t>Reconstruction</a:t>
            </a:r>
            <a:endParaRPr lang="ko-KR" altLang="en-US" sz="2600" b="1" kern="0">
              <a:solidFill>
                <a:schemeClr val="tx2"/>
              </a:solidFill>
              <a:latin typeface="Arial Black" pitchFamily="34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634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8580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9pPr>
          </a:lstStyle>
          <a:p>
            <a:pPr eaLnBrk="1" hangingPunct="1"/>
            <a:fld id="{3A1F2869-1C8A-4B1C-BC6C-7205CD66D5AE}" type="slidenum">
              <a:rPr lang="en-US" altLang="ja-JP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pPr eaLnBrk="1" hangingPunct="1"/>
              <a:t>5</a:t>
            </a:fld>
            <a:endParaRPr lang="en-US" altLang="ja-JP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382000" cy="304800"/>
          </a:xfrm>
        </p:spPr>
        <p:txBody>
          <a:bodyPr/>
          <a:lstStyle/>
          <a:p>
            <a:pPr eaLnBrk="1" hangingPunct="1"/>
            <a:r>
              <a:rPr lang="en-US" altLang="ko-KR" sz="1800" b="1" smtClean="0"/>
              <a:t>Retirement Rate by Employment Adjustment during Reconstruction Period</a:t>
            </a:r>
            <a:endParaRPr lang="ko-KR" altLang="en-US" sz="1800" b="1" smtClean="0">
              <a:latin typeface="Arial Black" panose="020B0A04020102020204" pitchFamily="34" charset="0"/>
              <a:ea typeface="굴림" panose="020B0600000101010101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876800" y="1447800"/>
          <a:ext cx="4114799" cy="4448175"/>
        </p:xfrm>
        <a:graphic>
          <a:graphicData uri="http://schemas.openxmlformats.org/drawingml/2006/table">
            <a:tbl>
              <a:tblPr/>
              <a:tblGrid>
                <a:gridCol w="1524001"/>
                <a:gridCol w="727492"/>
                <a:gridCol w="931653"/>
                <a:gridCol w="931653"/>
              </a:tblGrid>
              <a:tr h="505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Company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Times New Roman"/>
                          <a:ea typeface="MS Mincho"/>
                          <a:cs typeface="Times New Roman"/>
                        </a:rPr>
                        <a:t>Total</a:t>
                      </a:r>
                      <a:endParaRPr lang="ko-KR" sz="2000" kern="10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Retirement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Voluntary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retirement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24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Oki Electric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 6,700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2,800 </a:t>
                      </a:r>
                      <a:endParaRPr lang="en-US" sz="1400" kern="100" dirty="0" smtClean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(</a:t>
                      </a: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41.8)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2,035 </a:t>
                      </a:r>
                      <a:endParaRPr lang="en-US" sz="1400" kern="100" dirty="0" smtClean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(</a:t>
                      </a: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72.7)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6324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Nippon Electric</a:t>
                      </a:r>
                      <a:endParaRPr lang="en-US" sz="14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10,271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3,569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(34.8)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1,700 </a:t>
                      </a:r>
                      <a:endParaRPr lang="en-US" sz="1400" kern="100" dirty="0" smtClean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(</a:t>
                      </a: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47.6)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324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Toshiba Electric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22,207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4,581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(20.6)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3,207 </a:t>
                      </a:r>
                      <a:endParaRPr lang="en-US" sz="1400" kern="100" dirty="0" smtClean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(</a:t>
                      </a: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70.0)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324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Mitsubishi Electric and Machine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17,800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1,700 </a:t>
                      </a:r>
                      <a:endParaRPr lang="en-US" sz="1400" kern="100" dirty="0" smtClean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( </a:t>
                      </a: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9.6)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N.A.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324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err="1">
                          <a:latin typeface="Times New Roman"/>
                          <a:ea typeface="MS Mincho"/>
                          <a:cs typeface="Times New Roman"/>
                        </a:rPr>
                        <a:t>Daidō</a:t>
                      </a: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 Steel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 9,700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3,000 </a:t>
                      </a:r>
                      <a:endParaRPr lang="en-US" sz="1400" kern="100" dirty="0" smtClean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(</a:t>
                      </a: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30.9)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N.A.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324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Nippon Cement</a:t>
                      </a:r>
                      <a:endParaRPr lang="en-US" sz="1400" kern="1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 6,400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1,314 </a:t>
                      </a:r>
                      <a:endParaRPr lang="en-US" sz="1400" kern="100" dirty="0" smtClean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(</a:t>
                      </a: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20.5)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N.A.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324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Wakamoto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   832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  337 </a:t>
                      </a:r>
                      <a:endParaRPr lang="en-US" sz="1400" kern="100" dirty="0" smtClean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(</a:t>
                      </a:r>
                      <a:r>
                        <a:rPr lang="en-US" sz="1400" kern="100" dirty="0">
                          <a:latin typeface="Times New Roman"/>
                          <a:ea typeface="MS Mincho"/>
                          <a:cs typeface="Times New Roman"/>
                        </a:rPr>
                        <a:t>40.5)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kern="100" dirty="0" smtClean="0">
                          <a:latin typeface="Times New Roman"/>
                          <a:ea typeface="MS Mincho"/>
                          <a:cs typeface="Times New Roman"/>
                        </a:rPr>
                        <a:t>N.A.</a:t>
                      </a:r>
                      <a:endParaRPr lang="ko-KR" sz="2000" kern="100" dirty="0"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52400" y="1828800"/>
            <a:ext cx="4419600" cy="3352800"/>
          </a:xfrm>
          <a:prstGeom prst="rect">
            <a:avLst/>
          </a:prstGeom>
          <a:noFill/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latinLnBrk="0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altLang="ko-KR" sz="2400" b="1" i="1" kern="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Range of Adjustment</a:t>
            </a:r>
            <a:endParaRPr lang="ko-KR" altLang="en-US" sz="2400" b="1" i="1" kern="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pPr marL="742950" lvl="1" indent="-285750" latinLnBrk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ko-KR" sz="2000" kern="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   All of Manufacturing Industries like steel, machinery,  electric machine &amp; wire, chemicals, automobile, vehicle, shipbuilding and Mining Industry</a:t>
            </a:r>
            <a:endParaRPr lang="en-US" altLang="ko-KR" kern="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pPr marL="1600200" lvl="3" indent="-228600" latinLnBrk="0">
              <a:lnSpc>
                <a:spcPct val="90000"/>
              </a:lnSpc>
              <a:spcBef>
                <a:spcPct val="20000"/>
              </a:spcBef>
              <a:defRPr/>
            </a:pPr>
            <a:endParaRPr lang="ko-KR" altLang="en-US" sz="1200" kern="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pPr marL="342900" indent="-342900" latinLnBrk="0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altLang="ko-KR" sz="2400" b="1" i="1" kern="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Retirement Rate</a:t>
            </a:r>
            <a:endParaRPr lang="ko-KR" altLang="en-US" sz="2400" b="1" i="1" kern="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pPr marL="742950" lvl="1" indent="-285750" latinLnBrk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ko-KR" sz="2000" kern="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   Not so low &amp; Voluntary retirement rate is so high</a:t>
            </a:r>
            <a:endParaRPr lang="ko-KR" altLang="en-US" kern="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7208" name="슬라이드 번호 개체 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9pPr>
          </a:lstStyle>
          <a:p>
            <a:pPr eaLnBrk="1" hangingPunct="1"/>
            <a:fld id="{5D402612-4099-447E-B454-73943774FDFF}" type="slidenum">
              <a:rPr lang="en-US" altLang="ja-JP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pPr eaLnBrk="1" hangingPunct="1"/>
              <a:t>6</a:t>
            </a:fld>
            <a:endParaRPr lang="en-US" altLang="ja-JP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5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4648200" cy="47244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2400" b="1" i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Policy</a:t>
            </a:r>
            <a:endParaRPr lang="ko-KR" altLang="en-US" sz="2400" b="1" i="1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Strong Deflation Policy(</a:t>
            </a:r>
            <a:r>
              <a:rPr lang="en-US" altLang="ko-KR" sz="2000" i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Dodgy Line</a:t>
            </a: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)</a:t>
            </a:r>
            <a:r>
              <a:rPr lang="en-US" altLang="ko-KR" sz="18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	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Enterprise Reconstruction Policy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18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	Have specific measures for retirees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Trade Union Law</a:t>
            </a:r>
            <a:endParaRPr lang="en-US" altLang="ko-KR" sz="20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 Enacted 1945.12.</a:t>
            </a:r>
          </a:p>
          <a:p>
            <a:pPr lvl="1" eaLnBrk="1" hangingPunct="1">
              <a:lnSpc>
                <a:spcPct val="90000"/>
              </a:lnSpc>
            </a:pPr>
            <a:endParaRPr lang="ko-KR" altLang="en-US" sz="20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2400" b="1" i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Company</a:t>
            </a:r>
            <a:endParaRPr lang="ko-KR" altLang="en-US" sz="2400" b="1" i="1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Workers’ Rights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</a:t>
            </a: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R</a:t>
            </a:r>
            <a:r>
              <a:rPr lang="en-US" altLang="ko-KR" sz="18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ecognize late of 1940s through paid cost of employment adjustment process</a:t>
            </a:r>
            <a:endParaRPr lang="ko-KR" altLang="en-US" sz="18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Retire Allowance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</a:t>
            </a: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Pay to lead a retirement</a:t>
            </a:r>
            <a:endParaRPr lang="ko-KR" altLang="en-US" sz="2000" b="1" smtClean="0"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pic>
        <p:nvPicPr>
          <p:cNvPr id="8195" name="Picture 2" descr="nihonshi38-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00200"/>
            <a:ext cx="3556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9pPr>
          </a:lstStyle>
          <a:p>
            <a:pPr eaLnBrk="1" hangingPunct="1"/>
            <a:fld id="{C56EA187-FEED-4E23-9B29-4E3A7DA84F7F}" type="slidenum">
              <a:rPr lang="en-US" altLang="ja-JP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pPr eaLnBrk="1" hangingPunct="1"/>
              <a:t>7</a:t>
            </a:fld>
            <a:endParaRPr lang="en-US" altLang="ja-JP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382000" cy="304800"/>
          </a:xfrm>
        </p:spPr>
        <p:txBody>
          <a:bodyPr/>
          <a:lstStyle/>
          <a:p>
            <a:pPr eaLnBrk="1" hangingPunct="1"/>
            <a:r>
              <a:rPr lang="en-US" altLang="ko-KR" sz="1800" b="1" smtClean="0"/>
              <a:t>Applied Rate by Volunteer Retirement during Oil Shock Period</a:t>
            </a:r>
            <a:endParaRPr lang="ko-KR" altLang="en-US" sz="1800" b="1" smtClean="0">
              <a:latin typeface="Arial Black" panose="020B0A04020102020204" pitchFamily="34" charset="0"/>
              <a:ea typeface="굴림" panose="020B0600000101010101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191000" y="1479550"/>
          <a:ext cx="4800601" cy="5226256"/>
        </p:xfrm>
        <a:graphic>
          <a:graphicData uri="http://schemas.openxmlformats.org/drawingml/2006/table">
            <a:tbl>
              <a:tblPr/>
              <a:tblGrid>
                <a:gridCol w="685800"/>
                <a:gridCol w="1066800"/>
                <a:gridCol w="685800"/>
                <a:gridCol w="685800"/>
                <a:gridCol w="609600"/>
                <a:gridCol w="609600"/>
                <a:gridCol w="457201"/>
              </a:tblGrid>
              <a:tr h="31094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Company Name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Total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Employee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Application Number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Applied </a:t>
                      </a:r>
                    </a:p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Number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Applied </a:t>
                      </a:r>
                    </a:p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Rate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Retire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Rate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552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Shipbuilding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Hitachi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22,396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1,850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8.3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Sumitomo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10,412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1,200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Mitsui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756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Sasebo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6,677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1,681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197.8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25.2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Hakotate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3,304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39.7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3.6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Nimura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2,338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151.3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25.2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Sanoyasu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1,933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426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31.9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Kasado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1,784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469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156.3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26.3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Oosaka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1,079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94.3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30.6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Nihonnkai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915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110.0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24.0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Usuki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419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76.2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Kanasashi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553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158.0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552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Steel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Nippon Stainless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1,670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377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96.7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22.6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Kobe Chutetsu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1,200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326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67.8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27.2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Shinkokosen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1,170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219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45.5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18.7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Daidoukohan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783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147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102.7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19.3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Daiwaseiko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529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238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94.8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45.0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Ootetsu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540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114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81.4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21.1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Yasakuseitetsu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490 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175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116.7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35.7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Tetsukatenoru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467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129.4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Nittetsukinzoku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339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68.1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Amagasakiseitetsu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100.0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Nihonkomu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132.3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55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Chemicals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Shimura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259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24.3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Honshu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25.5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Sakai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47.1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Rin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78.7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55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Electricity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Oki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1,500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1,064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70.9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85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Yasukawa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51.3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5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Textile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Mitsubishi rayon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1,000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111.1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5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Mining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Mitsui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365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475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130.1 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marL="6158" marR="6158" marT="6158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400" y="2057400"/>
            <a:ext cx="3886200" cy="2743200"/>
          </a:xfrm>
          <a:prstGeom prst="rect">
            <a:avLst/>
          </a:prstGeom>
          <a:noFill/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latinLnBrk="0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altLang="ko-KR" sz="2400" b="1" i="1" kern="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Range of Adjustment</a:t>
            </a:r>
            <a:endParaRPr lang="ko-KR" altLang="en-US" sz="2400" b="1" i="1" kern="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pPr marL="742950" lvl="1" indent="-285750" latinLnBrk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ko-KR" sz="2000" kern="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   Many of shaped industries like shipbuilding, steel, chemicals, electricity, textile and mining</a:t>
            </a:r>
            <a:endParaRPr lang="en-US" altLang="ko-KR" kern="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pPr marL="1600200" lvl="3" indent="-228600" latinLnBrk="0">
              <a:lnSpc>
                <a:spcPct val="90000"/>
              </a:lnSpc>
              <a:spcBef>
                <a:spcPct val="20000"/>
              </a:spcBef>
              <a:defRPr/>
            </a:pPr>
            <a:endParaRPr lang="ko-KR" altLang="en-US" sz="1200" kern="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pPr marL="342900" indent="-342900" latinLnBrk="0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altLang="ko-KR" sz="2400" b="1" i="1" kern="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Applied Rate</a:t>
            </a:r>
            <a:endParaRPr lang="ko-KR" altLang="en-US" sz="2400" b="1" i="1" kern="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pPr marL="742950" lvl="1" indent="-285750" latinLnBrk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ko-KR" sz="2000" kern="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   Not so low</a:t>
            </a:r>
            <a:endParaRPr lang="ko-KR" altLang="en-US" kern="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382000" cy="762000"/>
          </a:xfrm>
          <a:prstGeom prst="rect">
            <a:avLst/>
          </a:prstGeo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latinLnBrk="0">
              <a:defRPr/>
            </a:pPr>
            <a:r>
              <a:rPr lang="en-US" altLang="ko-KR" sz="2600" kern="0">
                <a:solidFill>
                  <a:schemeClr val="tx2"/>
                </a:solidFill>
                <a:latin typeface="Arial Black" pitchFamily="34" charset="0"/>
                <a:ea typeface="굴림" pitchFamily="50" charset="-127"/>
                <a:cs typeface="+mj-cs"/>
              </a:rPr>
              <a:t>Oil Shock</a:t>
            </a:r>
            <a:endParaRPr lang="ko-KR" altLang="en-US" sz="2600" b="1" kern="0">
              <a:solidFill>
                <a:schemeClr val="tx2"/>
              </a:solidFill>
              <a:latin typeface="Arial Black" pitchFamily="34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9431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981200" y="617220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9pPr>
          </a:lstStyle>
          <a:p>
            <a:pPr algn="ctr" eaLnBrk="1" hangingPunct="1"/>
            <a:fld id="{36BAB8B9-997B-4C97-B96B-43BDA4AB2721}" type="slidenum">
              <a:rPr lang="en-US" altLang="ja-JP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pPr algn="ctr" eaLnBrk="1" hangingPunct="1"/>
              <a:t>8</a:t>
            </a:fld>
            <a:endParaRPr lang="en-US" altLang="ja-JP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4" grpId="0" build="allAtOnce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4572000" cy="53340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2400" b="1" i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Policy</a:t>
            </a:r>
            <a:endParaRPr lang="ko-KR" altLang="en-US" sz="2400" b="1" i="1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Fading Industry Policy</a:t>
            </a:r>
            <a:endParaRPr lang="en-US" altLang="ko-KR" sz="20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	Apply from coal &amp; textile to all of fading industries like shipbuilding, chemical textile, and chemical fertilizer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Tripartite Negotiation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18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	Trade union and Employers participate in policy’s decision making process</a:t>
            </a:r>
          </a:p>
          <a:p>
            <a:pPr lvl="3" eaLnBrk="1" hangingPunct="1">
              <a:lnSpc>
                <a:spcPct val="90000"/>
              </a:lnSpc>
              <a:buFontTx/>
              <a:buNone/>
            </a:pPr>
            <a:endParaRPr lang="ko-KR" altLang="en-US" sz="12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2400" b="1" i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Company</a:t>
            </a:r>
            <a:endParaRPr lang="ko-KR" altLang="en-US" sz="2400" b="1" i="1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Workers’ Rights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</a:t>
            </a: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Routinized negotiation with employer and employees before</a:t>
            </a:r>
            <a:r>
              <a:rPr lang="en-US" altLang="ko-KR" sz="18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employment adjustment process</a:t>
            </a:r>
            <a:endParaRPr lang="ko-KR" altLang="en-US" sz="18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Retire Allowance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000" b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</a:t>
            </a:r>
            <a:r>
              <a:rPr lang="en-US" altLang="ko-KR" sz="20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Pay to lead a retirement</a:t>
            </a:r>
            <a:endParaRPr lang="ko-KR" altLang="en-US" sz="2000" b="1" smtClean="0"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pic>
        <p:nvPicPr>
          <p:cNvPr id="10243" name="Picture 4" descr="http://img02.shop-pro.jp/PA01010/064/product/87497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838200"/>
            <a:ext cx="22129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6" descr="http://sankei.jp.msn.com/photos/economy/finance/090705/fnc0907051301003-p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938" y="3200400"/>
            <a:ext cx="2024062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AutoShape 8" descr="http://www.ticstage.co.jp/link_2/history/1973.gif"/>
          <p:cNvSpPr>
            <a:spLocks noChangeAspect="1" noChangeArrowheads="1"/>
          </p:cNvSpPr>
          <p:nvPr/>
        </p:nvSpPr>
        <p:spPr bwMode="auto">
          <a:xfrm>
            <a:off x="155575" y="-407988"/>
            <a:ext cx="2857500" cy="428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pic>
        <p:nvPicPr>
          <p:cNvPr id="10246" name="Picture 10" descr="http://www.ticstage.co.jp/link_2/history/1973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048000"/>
            <a:ext cx="19812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슬라이드 번호 개체 틀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9pPr>
          </a:lstStyle>
          <a:p>
            <a:pPr eaLnBrk="1" hangingPunct="1"/>
            <a:fld id="{7CD0CEC6-635E-48F5-A38B-37E341720330}" type="slidenum">
              <a:rPr lang="en-US" altLang="ja-JP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pPr eaLnBrk="1" hangingPunct="1"/>
              <a:t>9</a:t>
            </a:fld>
            <a:endParaRPr lang="en-US" altLang="ja-JP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382000" cy="304800"/>
          </a:xfrm>
        </p:spPr>
        <p:txBody>
          <a:bodyPr/>
          <a:lstStyle/>
          <a:p>
            <a:pPr eaLnBrk="1" hangingPunct="1"/>
            <a:r>
              <a:rPr lang="en-US" altLang="ko-KR" sz="1800" b="1" smtClean="0"/>
              <a:t>Increasing of Irregular Workers in Shipbuilding Industry</a:t>
            </a:r>
            <a:endParaRPr lang="ko-KR" altLang="en-US" sz="1800" b="1" smtClean="0">
              <a:latin typeface="Arial Black" panose="020B0A04020102020204" pitchFamily="34" charset="0"/>
              <a:ea typeface="굴림" panose="020B0600000101010101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7" name="차트 6"/>
          <p:cNvGraphicFramePr>
            <a:graphicFrameLocks/>
          </p:cNvGraphicFramePr>
          <p:nvPr/>
        </p:nvGraphicFramePr>
        <p:xfrm>
          <a:off x="990600" y="1524000"/>
          <a:ext cx="7315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268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9pPr>
          </a:lstStyle>
          <a:p>
            <a:pPr eaLnBrk="1" hangingPunct="1"/>
            <a:fld id="{73EFDD45-9011-429B-A449-42DEAB4E5399}" type="slidenum">
              <a:rPr lang="en-US" altLang="ja-JP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pPr eaLnBrk="1" hangingPunct="1"/>
              <a:t>10</a:t>
            </a:fld>
            <a:endParaRPr lang="en-US" altLang="ja-JP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382000" cy="838200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sz="2600" smtClean="0">
                <a:latin typeface="Arial Black" panose="020B0A04020102020204" pitchFamily="34" charset="0"/>
                <a:ea typeface="굴림" panose="020B0600000101010101" pitchFamily="50" charset="-127"/>
              </a:rPr>
              <a:t>Employment Adjustment System in Japan</a:t>
            </a:r>
            <a:endParaRPr lang="ko-KR" altLang="en-US" sz="2600" b="1" smtClean="0">
              <a:latin typeface="Arial Black" panose="020B0A04020102020204" pitchFamily="34" charset="0"/>
              <a:ea typeface="굴림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38862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2800" b="1" i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Myth of Lifetime Employment</a:t>
            </a:r>
            <a:endParaRPr lang="ko-KR" altLang="en-US" sz="2800" b="1" i="1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ko-KR" sz="22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‘Lifetime Employment’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2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 →Symbol of stable Japanese employment system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ko-KR" sz="22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  But,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ko-KR" sz="22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“</a:t>
            </a:r>
            <a:r>
              <a:rPr lang="en-US" altLang="ko-KR" sz="2200" i="1" u="sng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only during high economic growth period </a:t>
            </a:r>
            <a:r>
              <a:rPr lang="en-US" altLang="ko-KR" sz="2200" i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1950s-the half of 1970s”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2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 → And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ko-KR" sz="22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      contains dynamics of adjustment as a precondition</a:t>
            </a:r>
            <a:endParaRPr lang="ko-KR" altLang="en-US" sz="22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ko-KR" altLang="en-US" sz="20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2800" b="1" i="1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Related to Japanese Society</a:t>
            </a:r>
            <a:endParaRPr lang="ko-KR" altLang="en-US" sz="2800" b="1" i="1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ko-KR" sz="2200" smtClean="0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Contains dynamics as a precondition of its own</a:t>
            </a:r>
            <a:endParaRPr lang="ko-KR" altLang="en-US" sz="2200" smtClean="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ko-KR" altLang="en-US" sz="2000" b="1" smtClean="0"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휴먼매직체" panose="02030504000101010101" pitchFamily="18" charset="-127"/>
              </a:defRPr>
            </a:lvl9pPr>
          </a:lstStyle>
          <a:p>
            <a:pPr eaLnBrk="1" hangingPunct="1"/>
            <a:fld id="{D708F7BA-88B8-47F9-83C3-4257C1C52088}" type="slidenum">
              <a:rPr lang="en-US" altLang="ja-JP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pPr eaLnBrk="1" hangingPunct="1"/>
              <a:t>11</a:t>
            </a:fld>
            <a:endParaRPr lang="en-US" altLang="ja-JP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0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  <p:bldP spid="3076" grpId="0" build="allAtOnce" animBg="1"/>
    </p:bld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휴먼매직체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휴먼매직체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Arial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Arial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4563</TotalTime>
  <Words>826</Words>
  <Application>Microsoft Office PowerPoint</Application>
  <PresentationFormat>화면 슬라이드 쇼(4:3)</PresentationFormat>
  <Paragraphs>470</Paragraphs>
  <Slides>11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5" baseType="lpstr">
      <vt:lpstr>Arial</vt:lpstr>
      <vt:lpstr>휴먼매직체</vt:lpstr>
      <vt:lpstr>MS PGothic</vt:lpstr>
      <vt:lpstr>맑은 고딕</vt:lpstr>
      <vt:lpstr>Trebuchet MS</vt:lpstr>
      <vt:lpstr>굴림</vt:lpstr>
      <vt:lpstr>Times New Roman</vt:lpstr>
      <vt:lpstr>Rockwell Extra Bold</vt:lpstr>
      <vt:lpstr>HY엽서M</vt:lpstr>
      <vt:lpstr>Arial Black</vt:lpstr>
      <vt:lpstr>Wingdings</vt:lpstr>
      <vt:lpstr>MS Mincho</vt:lpstr>
      <vt:lpstr>Times</vt:lpstr>
      <vt:lpstr>기본 디자인</vt:lpstr>
      <vt:lpstr>日韓比較労使関係論 ３</vt:lpstr>
      <vt:lpstr>Formation of Employment Adjustment System and Japanese Society</vt:lpstr>
      <vt:lpstr>PowerPoint 프레젠테이션</vt:lpstr>
      <vt:lpstr>The Great Depression</vt:lpstr>
      <vt:lpstr>Employment Adjustment at Manufacturing and Mining Industry</vt:lpstr>
      <vt:lpstr>Retirement Rate by Employment Adjustment during Reconstruction Period</vt:lpstr>
      <vt:lpstr>PowerPoint 프레젠테이션</vt:lpstr>
      <vt:lpstr>Applied Rate by Volunteer Retirement during Oil Shock Period</vt:lpstr>
      <vt:lpstr>PowerPoint 프레젠테이션</vt:lpstr>
      <vt:lpstr>Increasing of Irregular Workers in Shipbuilding Industry</vt:lpstr>
      <vt:lpstr>Employment Adjustment System in Japan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식민지기의 기술보급</dc:title>
  <dc:creator>Jae Won Sun</dc:creator>
  <cp:lastModifiedBy>선재원</cp:lastModifiedBy>
  <cp:revision>316</cp:revision>
  <dcterms:created xsi:type="dcterms:W3CDTF">2005-02-11T02:21:30Z</dcterms:created>
  <dcterms:modified xsi:type="dcterms:W3CDTF">2015-12-20T13:52:18Z</dcterms:modified>
</cp:coreProperties>
</file>