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64" r:id="rId6"/>
    <p:sldId id="258" r:id="rId7"/>
    <p:sldId id="261" r:id="rId8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75" autoAdjust="0"/>
    <p:restoredTop sz="86443" autoAdjust="0"/>
  </p:normalViewPr>
  <p:slideViewPr>
    <p:cSldViewPr>
      <p:cViewPr varScale="1">
        <p:scale>
          <a:sx n="69" d="100"/>
          <a:sy n="69" d="100"/>
        </p:scale>
        <p:origin x="11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5" Type="http://schemas.openxmlformats.org/officeDocument/2006/relationships/slide" Target="slides/slide7.xml"/><Relationship Id="rId4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A799D-6992-4E21-BCB1-33AC95B42D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781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CE647-F55B-493A-AAFA-CF346D0288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169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E2421-AC5B-4324-9B64-328222B9A5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485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7DA86-27FE-4F86-8ADE-0B92EBEA36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0754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D7CAB-B7BF-4B4A-93BF-012D3C2417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598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194F3-01DC-4099-8A10-8C47CB83560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641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A5BB0-9C92-4814-B278-BB9D40F822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826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0228-7B63-475E-8767-B08922EBA8F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721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2038C-984C-4EC4-A29E-8493B2DD26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670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1E97C-AFBD-40D2-B88F-4859FF7233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92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6B7DA-4D28-4096-96CA-034E22A818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971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DB1C-A198-4BA1-AB61-0BCEF0B44A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691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DBAE297-3802-4B2E-BA39-999ED0DF044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日</a:t>
            </a:r>
            <a:r>
              <a:rPr lang="ja-JP" altLang="en-US" sz="4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韓比較労</a:t>
            </a:r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使関</a:t>
            </a:r>
            <a:r>
              <a:rPr lang="ja-JP" altLang="en-US" sz="4400" b="1" smtClean="0">
                <a:latin typeface="MS Gothic" panose="020B0609070205080204" pitchFamily="49" charset="-128"/>
                <a:ea typeface="MS Gothic" panose="020B0609070205080204" pitchFamily="49" charset="-128"/>
              </a:rPr>
              <a:t>係</a:t>
            </a:r>
            <a:r>
              <a:rPr lang="ja-JP" altLang="en-US" sz="4400" b="1" smtClean="0">
                <a:latin typeface="MS Gothic" panose="020B0609070205080204" pitchFamily="49" charset="-128"/>
                <a:ea typeface="MS Gothic" panose="020B0609070205080204" pitchFamily="49" charset="-128"/>
              </a:rPr>
              <a:t>論 </a:t>
            </a:r>
            <a:r>
              <a:rPr lang="ja-JP" altLang="en-US" sz="4400" b="1" smtClean="0">
                <a:latin typeface="MS Gothic" panose="020B0609070205080204" pitchFamily="49" charset="-128"/>
                <a:ea typeface="MS Gothic" panose="020B0609070205080204" pitchFamily="49" charset="-128"/>
              </a:rPr>
              <a:t>２</a:t>
            </a:r>
            <a:endParaRPr lang="ja-JP" altLang="en-US" sz="4400" b="1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ja-JP" altLang="en-US" sz="3200" dirty="0" smtClean="0">
                <a:ea typeface="MS PGothic" panose="020B0600070205080204" pitchFamily="34" charset="-128"/>
              </a:rPr>
              <a:t>労使関係論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ja-JP" altLang="en-US" smtClean="0">
                <a:ea typeface="MS PGothic" panose="020B0600070205080204" pitchFamily="34" charset="-128"/>
              </a:rPr>
              <a:t>隣接学問との関係</a:t>
            </a:r>
            <a:endParaRPr lang="ko-KR" altLang="en-US" smtClean="0"/>
          </a:p>
        </p:txBody>
      </p:sp>
      <p:graphicFrame>
        <p:nvGraphicFramePr>
          <p:cNvPr id="8246" name="Group 54"/>
          <p:cNvGraphicFramePr>
            <a:graphicFrameLocks noGrp="1"/>
          </p:cNvGraphicFramePr>
          <p:nvPr>
            <p:ph idx="1"/>
          </p:nvPr>
        </p:nvGraphicFramePr>
        <p:xfrm>
          <a:off x="381000" y="2133600"/>
          <a:ext cx="8453438" cy="4114800"/>
        </p:xfrm>
        <a:graphic>
          <a:graphicData uri="http://schemas.openxmlformats.org/drawingml/2006/table">
            <a:tbl>
              <a:tblPr/>
              <a:tblGrid>
                <a:gridCol w="1690688"/>
                <a:gridCol w="1690687"/>
                <a:gridCol w="1690688"/>
                <a:gridCol w="1690687"/>
                <a:gridCol w="1690688"/>
              </a:tblGrid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MS PGothic" panose="020B0600070205080204" pitchFamily="34" charset="-128"/>
                        </a:rPr>
                        <a:t>労働経済学</a:t>
                      </a:r>
                      <a:endParaRPr kumimoji="1" lang="ko-KR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매직체" panose="02030504000101010101" pitchFamily="18" charset="-127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휴먼매직체" panose="02030504000101010101" pitchFamily="18" charset="-127"/>
                        </a:rPr>
                        <a:t>Labor Economics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MS PGothic" panose="020B0600070205080204" pitchFamily="34" charset="-128"/>
                        </a:rPr>
                        <a:t>人事経済学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휴먼매직체" panose="02030504000101010101" pitchFamily="18" charset="-127"/>
                        </a:rPr>
                        <a:t>Personnel Economics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MS PGothic" panose="020B0600070205080204" pitchFamily="34" charset="-128"/>
                        </a:rPr>
                        <a:t>人事管理論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휴먼매직체" panose="02030504000101010101" pitchFamily="18" charset="-127"/>
                        </a:rPr>
                        <a:t>Personnel Management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MS PGothic" panose="020B0600070205080204" pitchFamily="34" charset="-128"/>
                        </a:rPr>
                        <a:t>労使関係論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휴먼매직체" panose="02030504000101010101" pitchFamily="18" charset="-127"/>
                        </a:rPr>
                        <a:t>Industrial Relations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MS PGothic" panose="020B0600070205080204" pitchFamily="34" charset="-128"/>
                        </a:rPr>
                        <a:t>分析対象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マクロ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ミクロ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ミクロ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マクロ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集団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ミクロ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個別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MS PGothic" panose="020B0600070205080204" pitchFamily="34" charset="-128"/>
                        </a:rPr>
                        <a:t>分析道具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市場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組織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制度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規則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制度</a:t>
                      </a: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交渉</a:t>
                      </a:r>
                      <a:endParaRPr kumimoji="1" lang="ko-K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매직체" panose="02030504000101010101" pitchFamily="18" charset="-127"/>
                          <a:ea typeface="MS PGothic" panose="020B0600070205080204" pitchFamily="34" charset="-128"/>
                        </a:rPr>
                        <a:t>接近方法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労使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労使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使用者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労働者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ja-JP" altLang="en-US" smtClean="0">
                <a:ea typeface="MS PGothic" panose="020B0600070205080204" pitchFamily="34" charset="-128"/>
              </a:rPr>
              <a:t>労使関係とは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eaLnBrk="1" hangingPunct="1"/>
            <a:r>
              <a:rPr lang="ja-JP" altLang="ja-JP" smtClean="0">
                <a:ea typeface="MS PGothic" panose="020B0600070205080204" pitchFamily="34" charset="-128"/>
              </a:rPr>
              <a:t>経済成果の公正な配分に関する労働者と使用者との交渉</a:t>
            </a:r>
            <a:r>
              <a:rPr lang="ja-JP" altLang="en-US" smtClean="0">
                <a:latin typeface="Times New Roman" panose="02020603050405020304" pitchFamily="18" charset="0"/>
                <a:ea typeface="MS PGothic" panose="020B0600070205080204" pitchFamily="34" charset="-128"/>
              </a:rPr>
              <a:t>(</a:t>
            </a:r>
            <a:r>
              <a:rPr lang="en-US" altLang="ja-JP" smtClean="0">
                <a:latin typeface="Times New Roman" panose="02020603050405020304" pitchFamily="18" charset="0"/>
                <a:ea typeface="MS PGothic" panose="020B0600070205080204" pitchFamily="34" charset="-128"/>
              </a:rPr>
              <a:t>bargaining)</a:t>
            </a:r>
            <a:r>
              <a:rPr lang="ja-JP" altLang="en-US" smtClean="0">
                <a:latin typeface="Times New Roman" panose="02020603050405020304" pitchFamily="18" charset="0"/>
                <a:ea typeface="MS PGothic" panose="020B0600070205080204" pitchFamily="34" charset="-128"/>
              </a:rPr>
              <a:t>を研究する学問</a:t>
            </a:r>
            <a:endParaRPr lang="ko-KR" altLang="en-US" smtClean="0"/>
          </a:p>
          <a:p>
            <a:pPr eaLnBrk="1" hangingPunct="1"/>
            <a:endParaRPr lang="ja-JP" altLang="en-US" smtClean="0">
              <a:ea typeface="MS PGothic" panose="020B0600070205080204" pitchFamily="34" charset="-128"/>
            </a:endParaRPr>
          </a:p>
          <a:p>
            <a:pPr eaLnBrk="1" hangingPunct="1"/>
            <a:r>
              <a:rPr lang="ja-JP" altLang="en-US" smtClean="0">
                <a:ea typeface="MS PGothic" panose="020B0600070205080204" pitchFamily="34" charset="-128"/>
              </a:rPr>
              <a:t>ルールに基づいた交渉と協調</a:t>
            </a:r>
          </a:p>
          <a:p>
            <a:pPr lvl="1" eaLnBrk="1" hangingPunct="1"/>
            <a:r>
              <a:rPr lang="ja-JP" altLang="en-US" smtClean="0">
                <a:ea typeface="MS PGothic" panose="020B0600070205080204" pitchFamily="34" charset="-128"/>
              </a:rPr>
              <a:t>労働市場＋</a:t>
            </a:r>
            <a:r>
              <a:rPr lang="en-US" altLang="ja-JP" smtClean="0">
                <a:ea typeface="MS PGothic" panose="020B0600070205080204" pitchFamily="34" charset="-128"/>
              </a:rPr>
              <a:t>(</a:t>
            </a:r>
            <a:r>
              <a:rPr lang="ja-JP" altLang="en-US" smtClean="0">
                <a:ea typeface="MS PGothic" panose="020B0600070205080204" pitchFamily="34" charset="-128"/>
              </a:rPr>
              <a:t>社会</a:t>
            </a:r>
            <a:r>
              <a:rPr lang="en-US" altLang="ja-JP" smtClean="0">
                <a:ea typeface="MS PGothic" panose="020B0600070205080204" pitchFamily="34" charset="-128"/>
              </a:rPr>
              <a:t>+</a:t>
            </a:r>
            <a:r>
              <a:rPr lang="ja-JP" altLang="en-US" smtClean="0">
                <a:ea typeface="MS PGothic" panose="020B0600070205080204" pitchFamily="34" charset="-128"/>
              </a:rPr>
              <a:t>政治</a:t>
            </a:r>
            <a:r>
              <a:rPr lang="en-US" altLang="ja-JP" smtClean="0">
                <a:ea typeface="MS PGothic" panose="020B0600070205080204" pitchFamily="34" charset="-128"/>
              </a:rPr>
              <a:t>)</a:t>
            </a:r>
            <a:r>
              <a:rPr lang="ja-JP" altLang="en-US" smtClean="0">
                <a:ea typeface="MS PGothic" panose="020B0600070205080204" pitchFamily="34" charset="-128"/>
              </a:rPr>
              <a:t>条件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2672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ja-JP" altLang="en-US" sz="2400" smtClean="0">
                <a:solidFill>
                  <a:srgbClr val="000000"/>
                </a:solidFill>
                <a:ea typeface="MS PGothic" panose="020B0600070205080204" pitchFamily="34" charset="-128"/>
              </a:rPr>
              <a:t>一元的接近方法</a:t>
            </a:r>
            <a:endParaRPr lang="ko-KR" altLang="en-US" sz="2400" smtClean="0">
              <a:solidFill>
                <a:srgbClr val="000000"/>
              </a:solidFill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lang="ja-JP" altLang="en-US" sz="2000" smtClean="0">
                <a:solidFill>
                  <a:srgbClr val="000000"/>
                </a:solidFill>
                <a:ea typeface="MS PGothic" panose="020B0600070205080204" pitchFamily="34" charset="-128"/>
              </a:rPr>
              <a:t>統一された価値観、利益、目的、そして構成員が統合された状態を前提</a:t>
            </a:r>
            <a:endParaRPr lang="ko-KR" altLang="en-US" sz="2000" smtClean="0">
              <a:solidFill>
                <a:srgbClr val="000000"/>
              </a:solidFill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lang="ja-JP" altLang="en-US" sz="2000" smtClean="0">
                <a:solidFill>
                  <a:srgbClr val="000000"/>
                </a:solidFill>
                <a:ea typeface="MS PGothic" panose="020B0600070205080204" pitchFamily="34" charset="-128"/>
              </a:rPr>
              <a:t>使用者と労働者の利益が一致していると認識</a:t>
            </a:r>
            <a:endParaRPr lang="ko-KR" altLang="en-US" sz="2000" smtClean="0">
              <a:solidFill>
                <a:srgbClr val="000000"/>
              </a:solidFill>
            </a:endParaRPr>
          </a:p>
          <a:p>
            <a:pPr lvl="1" algn="just" eaLnBrk="1" hangingPunct="1">
              <a:lnSpc>
                <a:spcPct val="80000"/>
              </a:lnSpc>
            </a:pPr>
            <a:endParaRPr lang="ko-KR" altLang="en-US" sz="2000" smtClean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80000"/>
              </a:lnSpc>
            </a:pPr>
            <a:r>
              <a:rPr lang="ja-JP" altLang="en-US" sz="2400" smtClean="0">
                <a:solidFill>
                  <a:srgbClr val="000000"/>
                </a:solidFill>
                <a:ea typeface="MS PGothic" panose="020B0600070205080204" pitchFamily="34" charset="-128"/>
              </a:rPr>
              <a:t>対立的接近方法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ja-JP" altLang="en-US" sz="2000" smtClean="0">
                <a:solidFill>
                  <a:srgbClr val="000000"/>
                </a:solidFill>
                <a:ea typeface="MS PGothic" panose="020B0600070205080204" pitchFamily="34" charset="-128"/>
              </a:rPr>
              <a:t>社会の不平等や資本と労働が分離された状態を前提</a:t>
            </a:r>
            <a:endParaRPr lang="ko-KR" altLang="en-US" sz="2000" smtClean="0">
              <a:solidFill>
                <a:srgbClr val="000000"/>
              </a:solidFill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lang="ja-JP" altLang="en-US" sz="2000" smtClean="0">
                <a:solidFill>
                  <a:srgbClr val="000000"/>
                </a:solidFill>
                <a:ea typeface="MS PGothic" panose="020B0600070205080204" pitchFamily="34" charset="-128"/>
              </a:rPr>
              <a:t>両者の利益において共通分母がないと認識</a:t>
            </a:r>
            <a:endParaRPr lang="ko-KR" altLang="en-US" sz="2000" smtClean="0">
              <a:solidFill>
                <a:srgbClr val="000000"/>
              </a:solidFill>
            </a:endParaRPr>
          </a:p>
          <a:p>
            <a:pPr lvl="1" algn="just" eaLnBrk="1" hangingPunct="1">
              <a:lnSpc>
                <a:spcPct val="80000"/>
              </a:lnSpc>
            </a:pPr>
            <a:endParaRPr lang="ko-KR" altLang="en-US" sz="2000" smtClean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80000"/>
              </a:lnSpc>
            </a:pPr>
            <a:r>
              <a:rPr lang="ja-JP" altLang="en-US" sz="2400" smtClean="0">
                <a:solidFill>
                  <a:srgbClr val="000000"/>
                </a:solidFill>
                <a:ea typeface="MS PGothic" panose="020B0600070205080204" pitchFamily="34" charset="-128"/>
              </a:rPr>
              <a:t>多元的接近方法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ja-JP" altLang="en-US" sz="2000" smtClean="0">
                <a:solidFill>
                  <a:srgbClr val="000000"/>
                </a:solidFill>
                <a:ea typeface="MS PGothic" panose="020B0600070205080204" pitchFamily="34" charset="-128"/>
              </a:rPr>
              <a:t>互い異なる価値観、利益、目的、そして各構成員集団が連合する状態を前提</a:t>
            </a:r>
            <a:endParaRPr lang="ko-KR" altLang="en-US" sz="2000" smtClean="0">
              <a:solidFill>
                <a:srgbClr val="000000"/>
              </a:solidFill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lang="ja-JP" altLang="en-US" sz="2000" smtClean="0">
                <a:solidFill>
                  <a:srgbClr val="000000"/>
                </a:solidFill>
                <a:ea typeface="MS PGothic" panose="020B0600070205080204" pitchFamily="34" charset="-128"/>
              </a:rPr>
              <a:t>両者の利益において共通分母があると認識</a:t>
            </a:r>
            <a:endParaRPr lang="ja-JP" altLang="en-US" sz="20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mtClean="0">
                <a:solidFill>
                  <a:srgbClr val="000000"/>
                </a:solidFill>
                <a:ea typeface="MS PGothic" panose="020B0600070205080204" pitchFamily="34" charset="-128"/>
              </a:rPr>
              <a:t>接近方法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ja-JP" altLang="en-US" smtClean="0">
                <a:latin typeface="Times New Roman" panose="02020603050405020304" pitchFamily="18" charset="0"/>
                <a:ea typeface="MS PGothic" panose="020B0600070205080204" pitchFamily="34" charset="-128"/>
              </a:rPr>
              <a:t>労使関係システム論</a:t>
            </a:r>
            <a:r>
              <a:rPr lang="ja-JP" altLang="en-US" sz="40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/>
            </a:r>
            <a:br>
              <a:rPr lang="ja-JP" altLang="en-US" sz="4000" smtClean="0">
                <a:latin typeface="Times New Roman" panose="02020603050405020304" pitchFamily="18" charset="0"/>
                <a:ea typeface="MS PGothic" panose="020B0600070205080204" pitchFamily="34" charset="-128"/>
              </a:rPr>
            </a:br>
            <a:r>
              <a:rPr lang="en-US" altLang="ja-JP" sz="28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Dunlop</a:t>
            </a:r>
            <a:endParaRPr lang="ko-KR" altLang="ja-JP" sz="280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ja-JP" altLang="en-US" sz="24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主体</a:t>
            </a:r>
            <a:r>
              <a:rPr lang="en-US" altLang="ko-KR" sz="2400" smtClean="0">
                <a:latin typeface="Times New Roman" panose="02020603050405020304" pitchFamily="18" charset="0"/>
              </a:rPr>
              <a:t>(actors)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 sz="20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使用者、労働者、政府</a:t>
            </a:r>
          </a:p>
          <a:p>
            <a:pPr lvl="1" eaLnBrk="1" hangingPunct="1">
              <a:lnSpc>
                <a:spcPct val="90000"/>
              </a:lnSpc>
            </a:pPr>
            <a:endParaRPr lang="ko-KR" altLang="en-US" sz="20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ja-JP" altLang="en-US" sz="24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環境</a:t>
            </a:r>
            <a:r>
              <a:rPr lang="en-US" altLang="ko-KR" sz="2400" smtClean="0">
                <a:latin typeface="Times New Roman" panose="02020603050405020304" pitchFamily="18" charset="0"/>
              </a:rPr>
              <a:t>(contexts)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 sz="20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社会発展水準、商品市場、経営予算、技術水準</a:t>
            </a:r>
            <a:r>
              <a:rPr lang="en-US" altLang="ja-JP" sz="20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(</a:t>
            </a:r>
            <a:r>
              <a:rPr lang="ja-JP" altLang="en-US" sz="20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熟練度</a:t>
            </a:r>
            <a:r>
              <a:rPr lang="en-US" altLang="ja-JP" sz="20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)</a:t>
            </a:r>
            <a:endParaRPr lang="en-US" altLang="ko-KR" sz="200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altLang="ko-KR" sz="20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ja-JP" altLang="en-US" sz="24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理念</a:t>
            </a:r>
            <a:r>
              <a:rPr lang="en-US" altLang="ko-KR" sz="2400" smtClean="0">
                <a:latin typeface="Times New Roman" panose="02020603050405020304" pitchFamily="18" charset="0"/>
              </a:rPr>
              <a:t>(ideology)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 sz="20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各主体の相互認識</a:t>
            </a:r>
            <a:endParaRPr lang="ko-KR" altLang="en-US" sz="200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ko-KR" altLang="en-US" sz="20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ja-JP" altLang="en-US" sz="24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規則</a:t>
            </a:r>
            <a:r>
              <a:rPr lang="en-US" altLang="ko-KR" sz="2400" smtClean="0">
                <a:latin typeface="Times New Roman" panose="02020603050405020304" pitchFamily="18" charset="0"/>
              </a:rPr>
              <a:t>(rules)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 sz="200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法的、実質的</a:t>
            </a:r>
            <a:endParaRPr lang="ja-JP" altLang="en-US" sz="20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ko-KR" smtClean="0">
                <a:latin typeface="Times New Roman" panose="02020603050405020304" pitchFamily="18" charset="0"/>
              </a:rPr>
              <a:t>KKM</a:t>
            </a:r>
            <a:r>
              <a:rPr lang="ja-JP" altLang="en-US" smtClean="0">
                <a:latin typeface="Times New Roman" panose="02020603050405020304" pitchFamily="18" charset="0"/>
                <a:ea typeface="MS PGothic" panose="020B0600070205080204" pitchFamily="34" charset="-128"/>
              </a:rPr>
              <a:t>理論</a:t>
            </a:r>
            <a:r>
              <a:rPr lang="ja-JP" altLang="ko-KR" smtClean="0">
                <a:latin typeface="Times New Roman" panose="02020603050405020304" pitchFamily="18" charset="0"/>
              </a:rPr>
              <a:t/>
            </a:r>
            <a:br>
              <a:rPr lang="ja-JP" altLang="ko-KR" smtClean="0">
                <a:latin typeface="Times New Roman" panose="02020603050405020304" pitchFamily="18" charset="0"/>
              </a:rPr>
            </a:br>
            <a:r>
              <a:rPr lang="en-US" altLang="ko-KR" sz="2800" smtClean="0">
                <a:latin typeface="Times New Roman" panose="02020603050405020304" pitchFamily="18" charset="0"/>
              </a:rPr>
              <a:t>Kochan, Katz, McKersie</a:t>
            </a:r>
          </a:p>
        </p:txBody>
      </p:sp>
      <p:graphicFrame>
        <p:nvGraphicFramePr>
          <p:cNvPr id="4153" name="Group 57"/>
          <p:cNvGraphicFramePr>
            <a:graphicFrameLocks noGrp="1"/>
          </p:cNvGraphicFramePr>
          <p:nvPr/>
        </p:nvGraphicFramePr>
        <p:xfrm>
          <a:off x="457200" y="1828800"/>
          <a:ext cx="8229600" cy="4246746"/>
        </p:xfrm>
        <a:graphic>
          <a:graphicData uri="http://schemas.openxmlformats.org/drawingml/2006/table">
            <a:tbl>
              <a:tblPr/>
              <a:tblGrid>
                <a:gridCol w="2209800"/>
                <a:gridCol w="2057400"/>
                <a:gridCol w="1981200"/>
                <a:gridCol w="1981200"/>
              </a:tblGrid>
              <a:tr h="6095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次元</a:t>
                      </a:r>
                      <a:endParaRPr kumimoji="1" lang="ko-KR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굴림" panose="020B0600000101010101" pitchFamily="50" charset="-127"/>
                        <a:ea typeface="MS PGothic" panose="020B0600070205080204" pitchFamily="34" charset="-128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使用者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労働組合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政府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6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長期戦略と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政策決定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事業戦略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投資戦略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人事戦略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政治戦略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代表性戦略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組織戦略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マクロ経済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および社会政策</a:t>
                      </a:r>
                      <a:endParaRPr kumimoji="1" lang="ko-K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59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団体交渉と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人事政策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人事政策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交渉戦略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団体交渉戦略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労働法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と労働行政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34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現場と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個人および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組織との関係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管理者型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と労働者参加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職務デザイン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および労働組織</a:t>
                      </a:r>
                      <a:endParaRPr kumimoji="1" lang="ko-K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契約業務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労働者参加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職務デザイン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および労働組織</a:t>
                      </a:r>
                      <a:endParaRPr kumimoji="1" lang="ko-K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労働基準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労働者参加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MS PGothic" panose="020B0600070205080204" pitchFamily="34" charset="-128"/>
                        </a:rPr>
                        <a:t>個人の権利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pPr eaLnBrk="1" hangingPunct="1"/>
            <a:r>
              <a:rPr lang="ja-JP" altLang="en-US" smtClean="0">
                <a:ea typeface="MS PGothic" panose="020B0600070205080204" pitchFamily="34" charset="-128"/>
              </a:rPr>
              <a:t>比較</a:t>
            </a:r>
            <a:r>
              <a:rPr lang="ko-KR" altLang="en-US" smtClean="0"/>
              <a:t/>
            </a:r>
            <a:br>
              <a:rPr lang="ko-KR" altLang="en-US" smtClean="0"/>
            </a:br>
            <a:r>
              <a:rPr lang="ja-JP" altLang="en-US" sz="2800" smtClean="0">
                <a:ea typeface="MS PGothic" panose="020B0600070205080204" pitchFamily="34" charset="-128"/>
              </a:rPr>
              <a:t>接近方法の拡張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ko-KR" smtClean="0">
                <a:latin typeface="Times New Roman" panose="02020603050405020304" pitchFamily="18" charset="0"/>
              </a:rPr>
              <a:t>Ronald Dore</a:t>
            </a:r>
          </a:p>
          <a:p>
            <a:pPr lvl="1" eaLnBrk="1" hangingPunct="1">
              <a:buFontTx/>
              <a:buNone/>
            </a:pPr>
            <a:r>
              <a:rPr lang="en-US" altLang="ko-KR" b="1" i="1" smtClean="0">
                <a:latin typeface="Times New Roman" panose="02020603050405020304" pitchFamily="18" charset="0"/>
              </a:rPr>
              <a:t>	</a:t>
            </a:r>
            <a:r>
              <a:rPr lang="en-US" altLang="ko-KR" sz="2400" b="1" i="1" smtClean="0">
                <a:latin typeface="Times New Roman" panose="02020603050405020304" pitchFamily="18" charset="0"/>
              </a:rPr>
              <a:t>British Factory, Japanese Factory: The Origins of National Diversity in Industrial Relations</a:t>
            </a:r>
            <a:r>
              <a:rPr lang="en-US" altLang="ko-KR" sz="2400" i="1" smtClean="0">
                <a:latin typeface="Times New Roman" panose="02020603050405020304" pitchFamily="18" charset="0"/>
              </a:rPr>
              <a:t> </a:t>
            </a:r>
          </a:p>
          <a:p>
            <a:pPr eaLnBrk="1" hangingPunct="1"/>
            <a:endParaRPr lang="en-US" altLang="ko-KR" sz="2400" smtClean="0">
              <a:latin typeface="Times New Roman" panose="02020603050405020304" pitchFamily="18" charset="0"/>
            </a:endParaRPr>
          </a:p>
          <a:p>
            <a:pPr eaLnBrk="1" hangingPunct="1"/>
            <a:endParaRPr lang="en-US" altLang="ko-KR" sz="240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7224" name="Group 56"/>
          <p:cNvGraphicFramePr>
            <a:graphicFrameLocks noGrp="1"/>
          </p:cNvGraphicFramePr>
          <p:nvPr/>
        </p:nvGraphicFramePr>
        <p:xfrm>
          <a:off x="304800" y="3124200"/>
          <a:ext cx="8610600" cy="3197225"/>
        </p:xfrm>
        <a:graphic>
          <a:graphicData uri="http://schemas.openxmlformats.org/drawingml/2006/table">
            <a:tbl>
              <a:tblPr/>
              <a:tblGrid>
                <a:gridCol w="2714625"/>
                <a:gridCol w="1552575"/>
                <a:gridCol w="2133600"/>
                <a:gridCol w="2209800"/>
              </a:tblGrid>
              <a:tr h="606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panose="020B0600000101010101" pitchFamily="50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イギリス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日本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韓国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後発効果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先発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技術導入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技術・資本導入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panose="020B0600000101010101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5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社会的平等要求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使用者に対し労働者として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panose="020B0600000101010101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panose="020B0600000101010101" pitchFamily="50" charset="-127"/>
                        </a:rPr>
                        <a:t>Blue Color</a:t>
                      </a: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が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panose="020B0600000101010101" pitchFamily="50" charset="-127"/>
                        </a:rPr>
                        <a:t>White Color</a:t>
                      </a: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と同水準になるように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panose="020B0600000101010101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？</a:t>
                      </a:r>
                      <a:endParaRPr kumimoji="1" lang="ko-KR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システム性質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市場指向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組織志向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693</Words>
  <Application>Microsoft Office PowerPoint</Application>
  <PresentationFormat>화면 슬라이드 쇼(4:3)</PresentationFormat>
  <Paragraphs>110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MS Gothic</vt:lpstr>
      <vt:lpstr>MS PGothic</vt:lpstr>
      <vt:lpstr>굴림</vt:lpstr>
      <vt:lpstr>휴먼매직체</vt:lpstr>
      <vt:lpstr>Arial</vt:lpstr>
      <vt:lpstr>Times New Roman</vt:lpstr>
      <vt:lpstr>기본 디자인</vt:lpstr>
      <vt:lpstr>日韓比較労使関係論 ２</vt:lpstr>
      <vt:lpstr>隣接学問との関係</vt:lpstr>
      <vt:lpstr>労使関係とは</vt:lpstr>
      <vt:lpstr>接近方法</vt:lpstr>
      <vt:lpstr>労使関係システム論 Dunlop</vt:lpstr>
      <vt:lpstr>KKM理論 Kochan, Katz, McKersie</vt:lpstr>
      <vt:lpstr>比較 接近方法の拡張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日韓比較労使関係論　１</dc:title>
  <dc:creator>Jae-Won Sun</dc:creator>
  <cp:lastModifiedBy>선재원</cp:lastModifiedBy>
  <cp:revision>21</cp:revision>
  <dcterms:created xsi:type="dcterms:W3CDTF">2005-08-07T14:22:33Z</dcterms:created>
  <dcterms:modified xsi:type="dcterms:W3CDTF">2015-12-20T13:50:12Z</dcterms:modified>
</cp:coreProperties>
</file>