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9" r:id="rId5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75" autoAdjust="0"/>
    <p:restoredTop sz="86443" autoAdjust="0"/>
  </p:normalViewPr>
  <p:slideViewPr>
    <p:cSldViewPr>
      <p:cViewPr varScale="1">
        <p:scale>
          <a:sx n="69" d="100"/>
          <a:sy n="69" d="100"/>
        </p:scale>
        <p:origin x="4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%20Sunfile%201\0%20Lecture%201\Statistic%20Paper%20Imange\&#49464;&#44228;&#44221;&#51228;%20&#54620;&#51473;&#51068;\GDP%20GNI%20K%20J%20C%20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%20Sunfile%201\0%20Lecture%201\Statistic%20Paper%20Imange\&#49464;&#44228;&#44221;&#51228;%20&#54620;&#51473;&#51068;\GDP%20GNI%20K%20J%20C%20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'K J A'!$A$21:$C$21</c:f>
              <c:strCache>
                <c:ptCount val="3"/>
                <c:pt idx="0">
                  <c:v>13</c:v>
                </c:pt>
                <c:pt idx="1">
                  <c:v>US</c:v>
                </c:pt>
                <c:pt idx="2">
                  <c:v>GDP per capita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'K J A'!$D$15:$I$15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'K J A'!$D$21:$I$21</c:f>
              <c:numCache>
                <c:formatCode>_(* #,##0_);_(* \(#,##0\);_(* "-"_);_(@_)</c:formatCode>
                <c:ptCount val="6"/>
                <c:pt idx="0">
                  <c:v>46999</c:v>
                </c:pt>
                <c:pt idx="1">
                  <c:v>48374.1</c:v>
                </c:pt>
                <c:pt idx="2">
                  <c:v>49781.4</c:v>
                </c:pt>
                <c:pt idx="3">
                  <c:v>51456.7</c:v>
                </c:pt>
                <c:pt idx="4">
                  <c:v>52980</c:v>
                </c:pt>
                <c:pt idx="5">
                  <c:v>54629.5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'K J A'!$A$22:$C$22</c:f>
              <c:strCache>
                <c:ptCount val="3"/>
                <c:pt idx="0">
                  <c:v>13</c:v>
                </c:pt>
                <c:pt idx="1">
                  <c:v>Japan</c:v>
                </c:pt>
                <c:pt idx="2">
                  <c:v>GDP per capita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prstClr val="black"/>
                </a:solidFill>
              </a:ln>
            </c:spPr>
          </c:marker>
          <c:dLbls>
            <c:dLbl>
              <c:idx val="0"/>
              <c:layout>
                <c:manualLayout>
                  <c:x val="-5.6577086280056752E-3"/>
                  <c:y val="-3.5772357723577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6577086280056579E-3"/>
                  <c:y val="-3.25203252032520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5436115040075436E-3"/>
                  <c:y val="-3.90243902439024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1315417256011316E-2"/>
                  <c:y val="-3.90243902439024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6973125884016973E-2"/>
                  <c:y val="-3.90243902439024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5436115040075436E-3"/>
                  <c:y val="3.90243902439024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9.4295143800094301E-3"/>
                  <c:y val="4.22764227642276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ln>
                <a:solidFill>
                  <a:schemeClr val="accent1"/>
                </a:solidFill>
              </a:ln>
            </c:sp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 J A'!$D$15:$I$15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'K J A'!$D$22:$I$22</c:f>
              <c:numCache>
                <c:formatCode>_(* #,##0_);_(* \(#,##0\);_(* "-"_);_(@_)</c:formatCode>
                <c:ptCount val="6"/>
                <c:pt idx="0">
                  <c:v>39473</c:v>
                </c:pt>
                <c:pt idx="1">
                  <c:v>42909.2</c:v>
                </c:pt>
                <c:pt idx="2">
                  <c:v>46203.7</c:v>
                </c:pt>
                <c:pt idx="3">
                  <c:v>46679.3</c:v>
                </c:pt>
                <c:pt idx="4">
                  <c:v>38633.699999999997</c:v>
                </c:pt>
                <c:pt idx="5">
                  <c:v>36194.400000000001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'K J A'!$A$23:$C$23</c:f>
              <c:strCache>
                <c:ptCount val="3"/>
                <c:pt idx="0">
                  <c:v>13</c:v>
                </c:pt>
                <c:pt idx="1">
                  <c:v>China</c:v>
                </c:pt>
                <c:pt idx="2">
                  <c:v>GDP per capita</c:v>
                </c:pt>
              </c:strCache>
            </c:strRef>
          </c:tx>
          <c:dLbls>
            <c:dLbl>
              <c:idx val="0"/>
              <c:layout>
                <c:manualLayout>
                  <c:x val="-3.5619953446413256E-2"/>
                  <c:y val="3.28537225529735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5619953446413256E-2"/>
                  <c:y val="4.26098201139491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7039132484677037E-2"/>
                  <c:y val="-5.16991229754817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458274398868458E-2"/>
                  <c:y val="-4.519505793483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'K J A'!$D$15:$I$15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'K J A'!$D$23:$I$23</c:f>
              <c:numCache>
                <c:formatCode>_(* #,##0_);_(* \(#,##0\);_(* "-"_);_(@_)</c:formatCode>
                <c:ptCount val="6"/>
                <c:pt idx="0">
                  <c:v>3749</c:v>
                </c:pt>
                <c:pt idx="1">
                  <c:v>4514.8999999999996</c:v>
                </c:pt>
                <c:pt idx="2">
                  <c:v>5574.2</c:v>
                </c:pt>
                <c:pt idx="3">
                  <c:v>6264.6</c:v>
                </c:pt>
                <c:pt idx="4">
                  <c:v>6991.9</c:v>
                </c:pt>
                <c:pt idx="5">
                  <c:v>7593.9</c:v>
                </c:pt>
              </c:numCache>
            </c:numRef>
          </c:val>
          <c:smooth val="0"/>
        </c:ser>
        <c:ser>
          <c:idx val="6"/>
          <c:order val="3"/>
          <c:tx>
            <c:strRef>
              <c:f>'K J A'!$A$24:$C$24</c:f>
              <c:strCache>
                <c:ptCount val="3"/>
                <c:pt idx="0">
                  <c:v>13</c:v>
                </c:pt>
                <c:pt idx="1">
                  <c:v>Korea, Rep</c:v>
                </c:pt>
                <c:pt idx="2">
                  <c:v>GDP per capita</c:v>
                </c:pt>
              </c:strCache>
            </c:strRef>
          </c:tx>
          <c:dLbls>
            <c:dLbl>
              <c:idx val="0"/>
              <c:layout>
                <c:manualLayout>
                  <c:x val="1.8859028760018868E-3"/>
                  <c:y val="-1.951219512195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1.951219512195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1.951219512195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2.9268292682926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1.951219512195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'K J A'!$D$15:$I$15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'K J A'!$D$24:$I$24</c:f>
              <c:numCache>
                <c:formatCode>_(* #,##0_);_(* \(#,##0\);_(* "-"_);_(@_)</c:formatCode>
                <c:ptCount val="6"/>
                <c:pt idx="0">
                  <c:v>18339</c:v>
                </c:pt>
                <c:pt idx="1">
                  <c:v>22151</c:v>
                </c:pt>
                <c:pt idx="2">
                  <c:v>24156</c:v>
                </c:pt>
                <c:pt idx="3">
                  <c:v>24454</c:v>
                </c:pt>
                <c:pt idx="4">
                  <c:v>25997.9</c:v>
                </c:pt>
                <c:pt idx="5">
                  <c:v>27970.5</c:v>
                </c:pt>
              </c:numCache>
            </c:numRef>
          </c:val>
          <c:smooth val="0"/>
        </c:ser>
        <c:ser>
          <c:idx val="1"/>
          <c:order val="4"/>
          <c:tx>
            <c:strRef>
              <c:f>'K J A'!$A$25:$C$25</c:f>
              <c:strCache>
                <c:ptCount val="3"/>
                <c:pt idx="0">
                  <c:v>13</c:v>
                </c:pt>
                <c:pt idx="1">
                  <c:v>Korea, Rep</c:v>
                </c:pt>
                <c:pt idx="2">
                  <c:v>GDP per capita</c:v>
                </c:pt>
              </c:strCache>
            </c:strRef>
          </c:tx>
          <c:cat>
            <c:numRef>
              <c:f>'K J A'!$D$15:$I$15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'K J A'!$D$25:$I$25</c:f>
              <c:numCache>
                <c:formatCode>General</c:formatCode>
                <c:ptCount val="6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603189088"/>
        <c:axId val="-1603188544"/>
      </c:lineChart>
      <c:catAx>
        <c:axId val="-1603189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603188544"/>
        <c:crosses val="autoZero"/>
        <c:auto val="1"/>
        <c:lblAlgn val="ctr"/>
        <c:lblOffset val="100"/>
        <c:noMultiLvlLbl val="0"/>
      </c:catAx>
      <c:valAx>
        <c:axId val="-1603188544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-1603189088"/>
        <c:crosses val="autoZero"/>
        <c:crossBetween val="between"/>
      </c:valAx>
    </c:plotArea>
    <c:legend>
      <c:legendPos val="r"/>
      <c:legendEntry>
        <c:idx val="4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'K J A'!$A$16:$C$16</c:f>
              <c:strCache>
                <c:ptCount val="3"/>
                <c:pt idx="0">
                  <c:v>1</c:v>
                </c:pt>
                <c:pt idx="1">
                  <c:v>US</c:v>
                </c:pt>
                <c:pt idx="2">
                  <c:v>GDP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 J A'!$D$15:$I$15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'K J A'!$D$16:$I$16</c:f>
              <c:numCache>
                <c:formatCode>_(* #,##0_);_(* \(#,##0\);_(* "-"_);_(@_)</c:formatCode>
                <c:ptCount val="6"/>
                <c:pt idx="0">
                  <c:v>14418</c:v>
                </c:pt>
                <c:pt idx="1">
                  <c:v>14964</c:v>
                </c:pt>
                <c:pt idx="2">
                  <c:v>15518</c:v>
                </c:pt>
                <c:pt idx="3">
                  <c:v>16163</c:v>
                </c:pt>
                <c:pt idx="4">
                  <c:v>16768</c:v>
                </c:pt>
                <c:pt idx="5">
                  <c:v>17419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'K J A'!$A$17:$C$17</c:f>
              <c:strCache>
                <c:ptCount val="3"/>
                <c:pt idx="0">
                  <c:v>2</c:v>
                </c:pt>
                <c:pt idx="1">
                  <c:v>Japan</c:v>
                </c:pt>
                <c:pt idx="2">
                  <c:v>GDP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prstClr val="black"/>
                </a:solidFill>
              </a:ln>
            </c:spPr>
          </c:marker>
          <c:dLbls>
            <c:dLbl>
              <c:idx val="0"/>
              <c:layout>
                <c:manualLayout>
                  <c:x val="-5.6577086280056752E-3"/>
                  <c:y val="-3.5772357723577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6577086280056579E-3"/>
                  <c:y val="-3.25203252032520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5436115040075436E-3"/>
                  <c:y val="-3.90243902439024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315417256011316E-2"/>
                  <c:y val="-3.90243902439024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6973125884016973E-2"/>
                  <c:y val="-3.90243902439024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7.5436115040075436E-3"/>
                  <c:y val="3.90243902439024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9.4295143800094301E-3"/>
                  <c:y val="4.22764227642276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ln>
                <a:solidFill>
                  <a:schemeClr val="accent1"/>
                </a:solidFill>
              </a:ln>
            </c:sp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 J A'!$D$15:$I$15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'K J A'!$D$17:$I$17</c:f>
              <c:numCache>
                <c:formatCode>_(* #,##0_);_(* \(#,##0\);_(* "-"_);_(@_)</c:formatCode>
                <c:ptCount val="6"/>
                <c:pt idx="0">
                  <c:v>5035</c:v>
                </c:pt>
                <c:pt idx="1">
                  <c:v>5495</c:v>
                </c:pt>
                <c:pt idx="2">
                  <c:v>5906</c:v>
                </c:pt>
                <c:pt idx="3">
                  <c:v>5954</c:v>
                </c:pt>
                <c:pt idx="4">
                  <c:v>4920</c:v>
                </c:pt>
                <c:pt idx="5">
                  <c:v>4601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'K J A'!$A$18:$C$18</c:f>
              <c:strCache>
                <c:ptCount val="3"/>
                <c:pt idx="0">
                  <c:v>3</c:v>
                </c:pt>
                <c:pt idx="1">
                  <c:v>China</c:v>
                </c:pt>
                <c:pt idx="2">
                  <c:v>GDP</c:v>
                </c:pt>
              </c:strCache>
            </c:strRef>
          </c:tx>
          <c:dLbls>
            <c:dLbl>
              <c:idx val="0"/>
              <c:layout>
                <c:manualLayout>
                  <c:x val="-3.5619953446413256E-2"/>
                  <c:y val="3.28537225529735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5619953446413256E-2"/>
                  <c:y val="4.26098201139491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7039132484677037E-2"/>
                  <c:y val="-5.16991229754817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458274398868458E-2"/>
                  <c:y val="-4.519505793483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 J A'!$D$15:$I$15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'K J A'!$D$18:$I$18</c:f>
              <c:numCache>
                <c:formatCode>_(* #,##0_);_(* \(#,##0\);_(* "-"_);_(@_)</c:formatCode>
                <c:ptCount val="6"/>
                <c:pt idx="0">
                  <c:v>4991</c:v>
                </c:pt>
                <c:pt idx="1">
                  <c:v>6040</c:v>
                </c:pt>
                <c:pt idx="2">
                  <c:v>7492</c:v>
                </c:pt>
                <c:pt idx="3">
                  <c:v>8462</c:v>
                </c:pt>
                <c:pt idx="4">
                  <c:v>9491</c:v>
                </c:pt>
                <c:pt idx="5">
                  <c:v>10360</c:v>
                </c:pt>
              </c:numCache>
            </c:numRef>
          </c:val>
          <c:smooth val="0"/>
        </c:ser>
        <c:ser>
          <c:idx val="6"/>
          <c:order val="3"/>
          <c:tx>
            <c:strRef>
              <c:f>'K J A'!$A$19:$C$19</c:f>
              <c:strCache>
                <c:ptCount val="3"/>
                <c:pt idx="0">
                  <c:v>13</c:v>
                </c:pt>
                <c:pt idx="1">
                  <c:v>Korea, Rep</c:v>
                </c:pt>
                <c:pt idx="2">
                  <c:v>GDP</c:v>
                </c:pt>
              </c:strCache>
            </c:strRef>
          </c:tx>
          <c:dLbls>
            <c:dLbl>
              <c:idx val="0"/>
              <c:layout>
                <c:manualLayout>
                  <c:x val="1.8859028760018868E-3"/>
                  <c:y val="-1.951219512195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1.951219512195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951219512195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2.9268292682926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1.951219512195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'K J A'!$D$15:$I$15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'K J A'!$D$19:$I$19</c:f>
              <c:numCache>
                <c:formatCode>_(* #,##0_);_(* \(#,##0\);_(* "-"_);_(@_)</c:formatCode>
                <c:ptCount val="6"/>
                <c:pt idx="0">
                  <c:v>901</c:v>
                </c:pt>
                <c:pt idx="1">
                  <c:v>1094</c:v>
                </c:pt>
                <c:pt idx="2">
                  <c:v>1202</c:v>
                </c:pt>
                <c:pt idx="3">
                  <c:v>1223</c:v>
                </c:pt>
                <c:pt idx="4">
                  <c:v>1306</c:v>
                </c:pt>
                <c:pt idx="5">
                  <c:v>1410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603195072"/>
        <c:axId val="-1603193984"/>
      </c:lineChart>
      <c:catAx>
        <c:axId val="-1603195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603193984"/>
        <c:crosses val="autoZero"/>
        <c:auto val="1"/>
        <c:lblAlgn val="ctr"/>
        <c:lblOffset val="100"/>
        <c:noMultiLvlLbl val="0"/>
      </c:catAx>
      <c:valAx>
        <c:axId val="-1603193984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-16031950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A799D-6992-4E21-BCB1-33AC95B42D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2781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CE647-F55B-493A-AAFA-CF346D0288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169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E2421-AC5B-4324-9B64-328222B9A5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485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7DA86-27FE-4F86-8ADE-0B92EBEA36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0754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D7CAB-B7BF-4B4A-93BF-012D3C2417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5986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194F3-01DC-4099-8A10-8C47CB83560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641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A5BB0-9C92-4814-B278-BB9D40F822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826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10228-7B63-475E-8767-B08922EBA8F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721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2038C-984C-4EC4-A29E-8493B2DD26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670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1E97C-AFBD-40D2-B88F-4859FF7233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92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6B7DA-4D28-4096-96CA-034E22A818C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971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DB1C-A198-4BA1-AB61-0BCEF0B44AC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691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8C0D2-D39A-4E16-B423-93A95BB113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7937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DBAE297-3802-4B2E-BA39-999ED0DF044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ja-JP" altLang="en-US" sz="4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日韓比較労使関係</a:t>
            </a:r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論 １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ja-JP" altLang="en-US" sz="3200" dirty="0" smtClean="0">
                <a:ea typeface="MS PGothic" panose="020B0600070205080204" pitchFamily="34" charset="-128"/>
              </a:rPr>
              <a:t>韓</a:t>
            </a:r>
            <a:r>
              <a:rPr lang="ja-JP" altLang="en-US" sz="3200" dirty="0">
                <a:ea typeface="MS PGothic" panose="020B0600070205080204" pitchFamily="34" charset="-128"/>
              </a:rPr>
              <a:t>国経済の位置づけ</a:t>
            </a:r>
            <a:endParaRPr lang="ja-JP" altLang="en-US" sz="3200" dirty="0" smtClean="0"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슬라이드 번호 개체 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BE1342-9164-446C-996B-EA5FD2BE564A}" type="slidenum">
              <a:rPr lang="en-US" altLang="ko-KR" smtClean="0"/>
              <a:pPr/>
              <a:t>2</a:t>
            </a:fld>
            <a:endParaRPr lang="en-US" altLang="ko-KR" smtClean="0"/>
          </a:p>
        </p:txBody>
      </p:sp>
      <p:sp>
        <p:nvSpPr>
          <p:cNvPr id="3075" name="Rectangle 79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47713"/>
          </a:xfrm>
        </p:spPr>
        <p:txBody>
          <a:bodyPr/>
          <a:lstStyle/>
          <a:p>
            <a:r>
              <a:rPr lang="ja-JP" altLang="en-US" sz="4000" b="1" dirty="0" smtClean="0">
                <a:latin typeface="MS PGothic" panose="020B0600070205080204" pitchFamily="34" charset="-128"/>
                <a:ea typeface="MS PGothic" panose="020B0600070205080204" pitchFamily="34" charset="-128"/>
              </a:rPr>
              <a:t>韓</a:t>
            </a:r>
            <a:r>
              <a:rPr lang="ja-JP" altLang="en-US" sz="40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国経済の位置づけ</a:t>
            </a:r>
            <a:endParaRPr lang="ko-KR" altLang="en-US" sz="4000" b="1" dirty="0" smtClean="0">
              <a:latin typeface="MS PGothic" panose="020B0600070205080204" pitchFamily="34" charset="-128"/>
              <a:ea typeface="맑은 고딕" pitchFamily="50" charset="-127"/>
            </a:endParaRPr>
          </a:p>
        </p:txBody>
      </p:sp>
      <p:graphicFrame>
        <p:nvGraphicFramePr>
          <p:cNvPr id="7" name="차트 6"/>
          <p:cNvGraphicFramePr>
            <a:graphicFrameLocks/>
          </p:cNvGraphicFramePr>
          <p:nvPr>
            <p:extLst/>
          </p:nvPr>
        </p:nvGraphicFramePr>
        <p:xfrm>
          <a:off x="1323975" y="1476375"/>
          <a:ext cx="649605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82"/>
          <p:cNvSpPr>
            <a:spLocks noChangeArrowheads="1"/>
          </p:cNvSpPr>
          <p:nvPr/>
        </p:nvSpPr>
        <p:spPr bwMode="auto">
          <a:xfrm>
            <a:off x="838200" y="5486400"/>
            <a:ext cx="7086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注</a:t>
            </a:r>
            <a:r>
              <a:rPr lang="ko-KR" altLang="en-US" sz="1400" dirty="0" smtClean="0"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    </a:t>
            </a:r>
            <a:r>
              <a:rPr lang="en-US" altLang="ko-KR" sz="1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: </a:t>
            </a:r>
            <a:r>
              <a:rPr lang="ja-JP" altLang="en-US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単位</a:t>
            </a:r>
            <a:r>
              <a:rPr lang="en-US" altLang="ko-KR" sz="140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(</a:t>
            </a:r>
            <a:r>
              <a:rPr lang="en-US" altLang="ja-JP" sz="140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US</a:t>
            </a:r>
            <a:r>
              <a:rPr lang="en-US" altLang="ja-JP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$</a:t>
            </a:r>
            <a:r>
              <a:rPr lang="en-US" altLang="ko-KR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)</a:t>
            </a:r>
            <a:endParaRPr lang="en-US" altLang="ko-KR" sz="14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r>
              <a:rPr lang="ja-JP" altLang="en-US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出所</a:t>
            </a:r>
            <a:r>
              <a:rPr lang="ko-KR" altLang="en-US" sz="1400" dirty="0" smtClean="0"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: Worldbank.org</a:t>
            </a:r>
          </a:p>
        </p:txBody>
      </p:sp>
    </p:spTree>
    <p:extLst>
      <p:ext uri="{BB962C8B-B14F-4D97-AF65-F5344CB8AC3E}">
        <p14:creationId xmlns:p14="http://schemas.microsoft.com/office/powerpoint/2010/main" val="12048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슬라이드 번호 개체 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BE1342-9164-446C-996B-EA5FD2BE564A}" type="slidenum">
              <a:rPr lang="en-US" altLang="ko-KR" smtClean="0"/>
              <a:pPr/>
              <a:t>3</a:t>
            </a:fld>
            <a:endParaRPr lang="en-US" altLang="ko-KR" smtClean="0"/>
          </a:p>
        </p:txBody>
      </p:sp>
      <p:sp>
        <p:nvSpPr>
          <p:cNvPr id="3076" name="Rectangle 82"/>
          <p:cNvSpPr>
            <a:spLocks noChangeArrowheads="1"/>
          </p:cNvSpPr>
          <p:nvPr/>
        </p:nvSpPr>
        <p:spPr bwMode="auto">
          <a:xfrm>
            <a:off x="838200" y="5486400"/>
            <a:ext cx="7086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注</a:t>
            </a:r>
            <a:r>
              <a:rPr lang="ko-KR" altLang="en-US" sz="1400" dirty="0" smtClean="0"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    </a:t>
            </a:r>
            <a:r>
              <a:rPr lang="en-US" altLang="ko-KR" sz="1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: </a:t>
            </a:r>
            <a:r>
              <a:rPr lang="ja-JP" altLang="en-US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単位</a:t>
            </a:r>
            <a:r>
              <a:rPr lang="en-US" altLang="ko-KR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(</a:t>
            </a:r>
            <a:r>
              <a:rPr lang="en-US" altLang="ja-JP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10</a:t>
            </a:r>
            <a:r>
              <a:rPr lang="ja-JP" altLang="en-US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億</a:t>
            </a:r>
            <a:r>
              <a:rPr lang="ko-KR" altLang="en-US" sz="1400" dirty="0" smtClean="0"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US</a:t>
            </a:r>
            <a:r>
              <a:rPr lang="en-US" altLang="ja-JP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$</a:t>
            </a:r>
            <a:r>
              <a:rPr lang="en-US" altLang="ko-KR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)</a:t>
            </a:r>
            <a:endParaRPr lang="en-US" altLang="ko-KR" sz="1400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r>
              <a:rPr lang="ja-JP" altLang="en-US" sz="1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出所</a:t>
            </a:r>
            <a:r>
              <a:rPr lang="ko-KR" altLang="en-US" sz="1400" dirty="0" smtClean="0"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: Worldbank.org</a:t>
            </a:r>
          </a:p>
        </p:txBody>
      </p:sp>
      <p:graphicFrame>
        <p:nvGraphicFramePr>
          <p:cNvPr id="7" name="차트 6"/>
          <p:cNvGraphicFramePr>
            <a:graphicFrameLocks/>
          </p:cNvGraphicFramePr>
          <p:nvPr>
            <p:extLst/>
          </p:nvPr>
        </p:nvGraphicFramePr>
        <p:xfrm>
          <a:off x="1323975" y="1476375"/>
          <a:ext cx="649605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9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47713"/>
          </a:xfrm>
        </p:spPr>
        <p:txBody>
          <a:bodyPr/>
          <a:lstStyle/>
          <a:p>
            <a:r>
              <a:rPr lang="ja-JP" altLang="en-US" sz="4000" b="1" dirty="0" smtClean="0">
                <a:latin typeface="MS PGothic" panose="020B0600070205080204" pitchFamily="34" charset="-128"/>
                <a:ea typeface="MS PGothic" panose="020B0600070205080204" pitchFamily="34" charset="-128"/>
              </a:rPr>
              <a:t>韓</a:t>
            </a:r>
            <a:r>
              <a:rPr lang="ja-JP" altLang="en-US" sz="40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国経済の位置づけ</a:t>
            </a:r>
            <a:endParaRPr lang="ko-KR" altLang="en-US" sz="4000" b="1" dirty="0" smtClean="0">
              <a:latin typeface="MS PGothic" panose="020B0600070205080204" pitchFamily="34" charset="-128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03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Group 4"/>
          <p:cNvGrpSpPr>
            <a:grpSpLocks/>
          </p:cNvGrpSpPr>
          <p:nvPr/>
        </p:nvGrpSpPr>
        <p:grpSpPr bwMode="auto">
          <a:xfrm>
            <a:off x="685800" y="1981200"/>
            <a:ext cx="7924800" cy="3362325"/>
            <a:chOff x="-3" y="381"/>
            <a:chExt cx="3728" cy="1926"/>
          </a:xfrm>
        </p:grpSpPr>
        <p:grpSp>
          <p:nvGrpSpPr>
            <p:cNvPr id="5126" name="Group 5"/>
            <p:cNvGrpSpPr>
              <a:grpSpLocks/>
            </p:cNvGrpSpPr>
            <p:nvPr/>
          </p:nvGrpSpPr>
          <p:grpSpPr bwMode="auto">
            <a:xfrm>
              <a:off x="0" y="384"/>
              <a:ext cx="3722" cy="1920"/>
              <a:chOff x="0" y="384"/>
              <a:chExt cx="3722" cy="1920"/>
            </a:xfrm>
          </p:grpSpPr>
          <p:grpSp>
            <p:nvGrpSpPr>
              <p:cNvPr id="5128" name="Group 6"/>
              <p:cNvGrpSpPr>
                <a:grpSpLocks/>
              </p:cNvGrpSpPr>
              <p:nvPr/>
            </p:nvGrpSpPr>
            <p:grpSpPr bwMode="auto">
              <a:xfrm>
                <a:off x="0" y="384"/>
                <a:ext cx="1398" cy="384"/>
                <a:chOff x="0" y="384"/>
                <a:chExt cx="1398" cy="384"/>
              </a:xfrm>
            </p:grpSpPr>
            <p:sp>
              <p:nvSpPr>
                <p:cNvPr id="5171" name="Rectangle 7"/>
                <p:cNvSpPr>
                  <a:spLocks noChangeArrowheads="1" noTextEdit="1"/>
                </p:cNvSpPr>
                <p:nvPr/>
              </p:nvSpPr>
              <p:spPr bwMode="auto">
                <a:xfrm>
                  <a:off x="40" y="384"/>
                  <a:ext cx="1318" cy="2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ko-KR" altLang="en-US" sz="2000">
                    <a:latin typeface="MS PGothic" panose="020B0600070205080204" pitchFamily="34" charset="-128"/>
                  </a:endParaRPr>
                </a:p>
              </p:txBody>
            </p:sp>
            <p:sp>
              <p:nvSpPr>
                <p:cNvPr id="5172" name="Rectangle 8"/>
                <p:cNvSpPr>
                  <a:spLocks noChangeArrowheads="1"/>
                </p:cNvSpPr>
                <p:nvPr/>
              </p:nvSpPr>
              <p:spPr bwMode="auto">
                <a:xfrm>
                  <a:off x="0" y="384"/>
                  <a:ext cx="139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29" name="Group 9"/>
              <p:cNvGrpSpPr>
                <a:grpSpLocks/>
              </p:cNvGrpSpPr>
              <p:nvPr/>
            </p:nvGrpSpPr>
            <p:grpSpPr bwMode="auto">
              <a:xfrm>
                <a:off x="1398" y="384"/>
                <a:ext cx="1188" cy="384"/>
                <a:chOff x="1398" y="384"/>
                <a:chExt cx="1188" cy="384"/>
              </a:xfrm>
            </p:grpSpPr>
            <p:sp>
              <p:nvSpPr>
                <p:cNvPr id="5169" name="Rectangle 10"/>
                <p:cNvSpPr>
                  <a:spLocks noChangeArrowheads="1"/>
                </p:cNvSpPr>
                <p:nvPr/>
              </p:nvSpPr>
              <p:spPr bwMode="auto">
                <a:xfrm>
                  <a:off x="1438" y="384"/>
                  <a:ext cx="110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3200" b="1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アメリカ</a:t>
                  </a:r>
                  <a:endParaRPr lang="ja-JP" altLang="en-US" sz="3200" b="1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  <a:p>
                  <a:pPr algn="ctr" eaLnBrk="0" latinLnBrk="0" hangingPunct="0"/>
                  <a:endParaRPr lang="ja-JP" altLang="en-US" sz="32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70" name="Rectangle 11"/>
                <p:cNvSpPr>
                  <a:spLocks noChangeArrowheads="1"/>
                </p:cNvSpPr>
                <p:nvPr/>
              </p:nvSpPr>
              <p:spPr bwMode="auto">
                <a:xfrm>
                  <a:off x="1398" y="384"/>
                  <a:ext cx="118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0" name="Group 12"/>
              <p:cNvGrpSpPr>
                <a:grpSpLocks/>
              </p:cNvGrpSpPr>
              <p:nvPr/>
            </p:nvGrpSpPr>
            <p:grpSpPr bwMode="auto">
              <a:xfrm>
                <a:off x="2586" y="384"/>
                <a:ext cx="1136" cy="384"/>
                <a:chOff x="2586" y="384"/>
                <a:chExt cx="1136" cy="384"/>
              </a:xfrm>
            </p:grpSpPr>
            <p:sp>
              <p:nvSpPr>
                <p:cNvPr id="5167" name="Rectangle 13"/>
                <p:cNvSpPr>
                  <a:spLocks noChangeArrowheads="1"/>
                </p:cNvSpPr>
                <p:nvPr/>
              </p:nvSpPr>
              <p:spPr bwMode="auto">
                <a:xfrm>
                  <a:off x="2626" y="384"/>
                  <a:ext cx="105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3200" b="1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日本</a:t>
                  </a:r>
                  <a:endParaRPr lang="ja-JP" altLang="en-US" sz="3200" b="1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  <a:p>
                  <a:pPr algn="ctr" eaLnBrk="0" latinLnBrk="0" hangingPunct="0"/>
                  <a:endParaRPr lang="ja-JP" altLang="en-US" sz="32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68" name="Rectangle 14"/>
                <p:cNvSpPr>
                  <a:spLocks noChangeArrowheads="1"/>
                </p:cNvSpPr>
                <p:nvPr/>
              </p:nvSpPr>
              <p:spPr bwMode="auto">
                <a:xfrm>
                  <a:off x="2586" y="384"/>
                  <a:ext cx="113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1" name="Group 15"/>
              <p:cNvGrpSpPr>
                <a:grpSpLocks/>
              </p:cNvGrpSpPr>
              <p:nvPr/>
            </p:nvGrpSpPr>
            <p:grpSpPr bwMode="auto">
              <a:xfrm>
                <a:off x="0" y="768"/>
                <a:ext cx="1398" cy="384"/>
                <a:chOff x="0" y="768"/>
                <a:chExt cx="1398" cy="384"/>
              </a:xfrm>
            </p:grpSpPr>
            <p:sp>
              <p:nvSpPr>
                <p:cNvPr id="5165" name="Rectangle 16"/>
                <p:cNvSpPr>
                  <a:spLocks noChangeArrowheads="1"/>
                </p:cNvSpPr>
                <p:nvPr/>
              </p:nvSpPr>
              <p:spPr bwMode="auto">
                <a:xfrm>
                  <a:off x="40" y="768"/>
                  <a:ext cx="131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i="1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人事組織</a:t>
                  </a:r>
                  <a:r>
                    <a:rPr lang="en-US" altLang="ko-KR" sz="2000" i="1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/ </a:t>
                  </a:r>
                  <a:r>
                    <a:rPr lang="ja-JP" altLang="en-US" sz="2000" i="1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雇用</a:t>
                  </a:r>
                  <a:endParaRPr lang="ja-JP" altLang="en-US" sz="2000" i="1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  <a:p>
                  <a:pPr algn="ctr" eaLnBrk="0" latinLnBrk="0" hangingPunct="0"/>
                  <a:endParaRPr lang="ja-JP" altLang="en-US" sz="20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66" name="Rectangle 17"/>
                <p:cNvSpPr>
                  <a:spLocks noChangeArrowheads="1"/>
                </p:cNvSpPr>
                <p:nvPr/>
              </p:nvSpPr>
              <p:spPr bwMode="auto">
                <a:xfrm>
                  <a:off x="0" y="768"/>
                  <a:ext cx="139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2" name="Group 18"/>
              <p:cNvGrpSpPr>
                <a:grpSpLocks/>
              </p:cNvGrpSpPr>
              <p:nvPr/>
            </p:nvGrpSpPr>
            <p:grpSpPr bwMode="auto">
              <a:xfrm>
                <a:off x="1398" y="768"/>
                <a:ext cx="1188" cy="384"/>
                <a:chOff x="1398" y="768"/>
                <a:chExt cx="1188" cy="384"/>
              </a:xfrm>
            </p:grpSpPr>
            <p:sp>
              <p:nvSpPr>
                <p:cNvPr id="5163" name="Rectangle 19"/>
                <p:cNvSpPr>
                  <a:spLocks noChangeArrowheads="1"/>
                </p:cNvSpPr>
                <p:nvPr/>
              </p:nvSpPr>
              <p:spPr bwMode="auto">
                <a:xfrm>
                  <a:off x="1438" y="768"/>
                  <a:ext cx="110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硬直</a:t>
                  </a:r>
                  <a:r>
                    <a:rPr lang="en-US" altLang="ko-KR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/</a:t>
                  </a:r>
                  <a:r>
                    <a:rPr lang="ja-JP" altLang="en-US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柔軟</a:t>
                  </a:r>
                  <a:endParaRPr lang="ja-JP" altLang="en-US" sz="20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64" name="Rectangle 20"/>
                <p:cNvSpPr>
                  <a:spLocks noChangeArrowheads="1"/>
                </p:cNvSpPr>
                <p:nvPr/>
              </p:nvSpPr>
              <p:spPr bwMode="auto">
                <a:xfrm>
                  <a:off x="1398" y="768"/>
                  <a:ext cx="118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3" name="Group 21"/>
              <p:cNvGrpSpPr>
                <a:grpSpLocks/>
              </p:cNvGrpSpPr>
              <p:nvPr/>
            </p:nvGrpSpPr>
            <p:grpSpPr bwMode="auto">
              <a:xfrm>
                <a:off x="2586" y="768"/>
                <a:ext cx="1136" cy="384"/>
                <a:chOff x="2586" y="768"/>
                <a:chExt cx="1136" cy="384"/>
              </a:xfrm>
            </p:grpSpPr>
            <p:sp>
              <p:nvSpPr>
                <p:cNvPr id="5161" name="Rectangle 22"/>
                <p:cNvSpPr>
                  <a:spLocks noChangeArrowheads="1"/>
                </p:cNvSpPr>
                <p:nvPr/>
              </p:nvSpPr>
              <p:spPr bwMode="auto">
                <a:xfrm>
                  <a:off x="2626" y="768"/>
                  <a:ext cx="105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dirty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柔</a:t>
                  </a:r>
                  <a:r>
                    <a:rPr lang="ja-JP" altLang="en-US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軟</a:t>
                  </a:r>
                  <a:r>
                    <a:rPr lang="en-US" altLang="ko-KR" sz="2000" dirty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/</a:t>
                  </a:r>
                  <a:r>
                    <a:rPr lang="ja-JP" altLang="en-US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硬直</a:t>
                  </a:r>
                  <a:endParaRPr lang="ja-JP" altLang="en-US" sz="20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62" name="Rectangle 23"/>
                <p:cNvSpPr>
                  <a:spLocks noChangeArrowheads="1"/>
                </p:cNvSpPr>
                <p:nvPr/>
              </p:nvSpPr>
              <p:spPr bwMode="auto">
                <a:xfrm>
                  <a:off x="2586" y="768"/>
                  <a:ext cx="113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4" name="Group 24"/>
              <p:cNvGrpSpPr>
                <a:grpSpLocks/>
              </p:cNvGrpSpPr>
              <p:nvPr/>
            </p:nvGrpSpPr>
            <p:grpSpPr bwMode="auto">
              <a:xfrm>
                <a:off x="0" y="1152"/>
                <a:ext cx="1398" cy="384"/>
                <a:chOff x="0" y="1152"/>
                <a:chExt cx="1398" cy="384"/>
              </a:xfrm>
            </p:grpSpPr>
            <p:sp>
              <p:nvSpPr>
                <p:cNvPr id="5159" name="Rectangle 25"/>
                <p:cNvSpPr>
                  <a:spLocks noChangeArrowheads="1"/>
                </p:cNvSpPr>
                <p:nvPr/>
              </p:nvSpPr>
              <p:spPr bwMode="auto">
                <a:xfrm>
                  <a:off x="40" y="1152"/>
                  <a:ext cx="131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i="1" dirty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企業</a:t>
                  </a:r>
                  <a:r>
                    <a:rPr lang="ja-JP" altLang="en-US" sz="2000" i="1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の</a:t>
                  </a:r>
                  <a:r>
                    <a:rPr lang="ja-JP" altLang="en-US" sz="2000" i="1" dirty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資</a:t>
                  </a:r>
                  <a:r>
                    <a:rPr lang="ja-JP" altLang="en-US" sz="2000" i="1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金</a:t>
                  </a:r>
                  <a:r>
                    <a:rPr lang="ja-JP" altLang="en-US" sz="2000" i="1" dirty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調達</a:t>
                  </a:r>
                </a:p>
              </p:txBody>
            </p:sp>
            <p:sp>
              <p:nvSpPr>
                <p:cNvPr id="5160" name="Rectangle 26"/>
                <p:cNvSpPr>
                  <a:spLocks noChangeArrowheads="1"/>
                </p:cNvSpPr>
                <p:nvPr/>
              </p:nvSpPr>
              <p:spPr bwMode="auto">
                <a:xfrm>
                  <a:off x="0" y="1152"/>
                  <a:ext cx="139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5" name="Group 27"/>
              <p:cNvGrpSpPr>
                <a:grpSpLocks/>
              </p:cNvGrpSpPr>
              <p:nvPr/>
            </p:nvGrpSpPr>
            <p:grpSpPr bwMode="auto">
              <a:xfrm>
                <a:off x="1398" y="1152"/>
                <a:ext cx="1188" cy="384"/>
                <a:chOff x="1398" y="1152"/>
                <a:chExt cx="1188" cy="384"/>
              </a:xfrm>
            </p:grpSpPr>
            <p:sp>
              <p:nvSpPr>
                <p:cNvPr id="5157" name="Rectangle 28"/>
                <p:cNvSpPr>
                  <a:spLocks noChangeArrowheads="1"/>
                </p:cNvSpPr>
                <p:nvPr/>
              </p:nvSpPr>
              <p:spPr bwMode="auto">
                <a:xfrm>
                  <a:off x="1438" y="1152"/>
                  <a:ext cx="110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直接(株式市場)</a:t>
                  </a:r>
                  <a:endParaRPr lang="ja-JP" altLang="en-US" sz="20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58" name="Rectangle 29"/>
                <p:cNvSpPr>
                  <a:spLocks noChangeArrowheads="1"/>
                </p:cNvSpPr>
                <p:nvPr/>
              </p:nvSpPr>
              <p:spPr bwMode="auto">
                <a:xfrm>
                  <a:off x="1398" y="1152"/>
                  <a:ext cx="118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6" name="Group 30"/>
              <p:cNvGrpSpPr>
                <a:grpSpLocks/>
              </p:cNvGrpSpPr>
              <p:nvPr/>
            </p:nvGrpSpPr>
            <p:grpSpPr bwMode="auto">
              <a:xfrm>
                <a:off x="2586" y="1152"/>
                <a:ext cx="1136" cy="384"/>
                <a:chOff x="2586" y="1152"/>
                <a:chExt cx="1136" cy="384"/>
              </a:xfrm>
            </p:grpSpPr>
            <p:sp>
              <p:nvSpPr>
                <p:cNvPr id="5155" name="Rectangle 31"/>
                <p:cNvSpPr>
                  <a:spLocks noChangeArrowheads="1"/>
                </p:cNvSpPr>
                <p:nvPr/>
              </p:nvSpPr>
              <p:spPr bwMode="auto">
                <a:xfrm>
                  <a:off x="2626" y="1152"/>
                  <a:ext cx="105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間接(銀行)</a:t>
                  </a:r>
                  <a:endParaRPr lang="ja-JP" altLang="en-US" sz="20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  <a:p>
                  <a:pPr algn="ctr"/>
                  <a:endParaRPr lang="ja-JP" altLang="en-US" sz="20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56" name="Rectangle 32"/>
                <p:cNvSpPr>
                  <a:spLocks noChangeArrowheads="1"/>
                </p:cNvSpPr>
                <p:nvPr/>
              </p:nvSpPr>
              <p:spPr bwMode="auto">
                <a:xfrm>
                  <a:off x="2586" y="1152"/>
                  <a:ext cx="113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7" name="Group 33"/>
              <p:cNvGrpSpPr>
                <a:grpSpLocks/>
              </p:cNvGrpSpPr>
              <p:nvPr/>
            </p:nvGrpSpPr>
            <p:grpSpPr bwMode="auto">
              <a:xfrm>
                <a:off x="0" y="1536"/>
                <a:ext cx="1398" cy="384"/>
                <a:chOff x="0" y="1536"/>
                <a:chExt cx="1398" cy="384"/>
              </a:xfrm>
            </p:grpSpPr>
            <p:sp>
              <p:nvSpPr>
                <p:cNvPr id="5153" name="Rectangle 34"/>
                <p:cNvSpPr>
                  <a:spLocks noChangeArrowheads="1"/>
                </p:cNvSpPr>
                <p:nvPr/>
              </p:nvSpPr>
              <p:spPr bwMode="auto">
                <a:xfrm>
                  <a:off x="40" y="1536"/>
                  <a:ext cx="131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i="1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産業組織</a:t>
                  </a:r>
                  <a:endParaRPr lang="ko-KR" altLang="en-US" sz="2000" i="1" dirty="0">
                    <a:latin typeface="MS PGothic" panose="020B0600070205080204" pitchFamily="34" charset="-128"/>
                    <a:ea typeface="맑은 고딕" pitchFamily="50" charset="-127"/>
                  </a:endParaRPr>
                </a:p>
                <a:p>
                  <a:pPr algn="ctr"/>
                  <a:r>
                    <a:rPr lang="ja-JP" altLang="en-US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(企業間結合形態</a:t>
                  </a:r>
                  <a:r>
                    <a:rPr lang="en-US" altLang="ko-KR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)</a:t>
                  </a:r>
                  <a:endParaRPr lang="ja-JP" altLang="en-US" sz="20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54" name="Rectangle 35"/>
                <p:cNvSpPr>
                  <a:spLocks noChangeArrowheads="1"/>
                </p:cNvSpPr>
                <p:nvPr/>
              </p:nvSpPr>
              <p:spPr bwMode="auto">
                <a:xfrm>
                  <a:off x="0" y="1536"/>
                  <a:ext cx="139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8" name="Group 36"/>
              <p:cNvGrpSpPr>
                <a:grpSpLocks/>
              </p:cNvGrpSpPr>
              <p:nvPr/>
            </p:nvGrpSpPr>
            <p:grpSpPr bwMode="auto">
              <a:xfrm>
                <a:off x="1398" y="1536"/>
                <a:ext cx="1188" cy="384"/>
                <a:chOff x="1398" y="1536"/>
                <a:chExt cx="1188" cy="384"/>
              </a:xfrm>
            </p:grpSpPr>
            <p:sp>
              <p:nvSpPr>
                <p:cNvPr id="5151" name="Rectangle 37"/>
                <p:cNvSpPr>
                  <a:spLocks noChangeArrowheads="1"/>
                </p:cNvSpPr>
                <p:nvPr/>
              </p:nvSpPr>
              <p:spPr bwMode="auto">
                <a:xfrm>
                  <a:off x="1438" y="1536"/>
                  <a:ext cx="110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ja-JP" altLang="en-US" sz="200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52" name="Rectangle 38"/>
                <p:cNvSpPr>
                  <a:spLocks noChangeArrowheads="1"/>
                </p:cNvSpPr>
                <p:nvPr/>
              </p:nvSpPr>
              <p:spPr bwMode="auto">
                <a:xfrm>
                  <a:off x="1398" y="1536"/>
                  <a:ext cx="118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39" name="Group 39"/>
              <p:cNvGrpSpPr>
                <a:grpSpLocks/>
              </p:cNvGrpSpPr>
              <p:nvPr/>
            </p:nvGrpSpPr>
            <p:grpSpPr bwMode="auto">
              <a:xfrm>
                <a:off x="2586" y="1536"/>
                <a:ext cx="1136" cy="384"/>
                <a:chOff x="2586" y="1536"/>
                <a:chExt cx="1136" cy="384"/>
              </a:xfrm>
            </p:grpSpPr>
            <p:sp>
              <p:nvSpPr>
                <p:cNvPr id="5149" name="Rectangle 40"/>
                <p:cNvSpPr>
                  <a:spLocks noChangeArrowheads="1"/>
                </p:cNvSpPr>
                <p:nvPr/>
              </p:nvSpPr>
              <p:spPr bwMode="auto">
                <a:xfrm>
                  <a:off x="2626" y="1536"/>
                  <a:ext cx="105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latinLnBrk="0" hangingPunct="0"/>
                  <a:endParaRPr lang="ja-JP" altLang="en-US" sz="200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50" name="Rectangle 41"/>
                <p:cNvSpPr>
                  <a:spLocks noChangeArrowheads="1"/>
                </p:cNvSpPr>
                <p:nvPr/>
              </p:nvSpPr>
              <p:spPr bwMode="auto">
                <a:xfrm>
                  <a:off x="2586" y="1536"/>
                  <a:ext cx="113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40" name="Group 42"/>
              <p:cNvGrpSpPr>
                <a:grpSpLocks/>
              </p:cNvGrpSpPr>
              <p:nvPr/>
            </p:nvGrpSpPr>
            <p:grpSpPr bwMode="auto">
              <a:xfrm>
                <a:off x="0" y="1920"/>
                <a:ext cx="1398" cy="384"/>
                <a:chOff x="0" y="1920"/>
                <a:chExt cx="1398" cy="384"/>
              </a:xfrm>
            </p:grpSpPr>
            <p:sp>
              <p:nvSpPr>
                <p:cNvPr id="5147" name="Rectangle 43"/>
                <p:cNvSpPr>
                  <a:spLocks noChangeArrowheads="1"/>
                </p:cNvSpPr>
                <p:nvPr/>
              </p:nvSpPr>
              <p:spPr bwMode="auto">
                <a:xfrm>
                  <a:off x="40" y="1920"/>
                  <a:ext cx="131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i="1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政府の役割</a:t>
                  </a:r>
                  <a:endParaRPr lang="ja-JP" altLang="en-US" sz="2000" i="1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48" name="Rectangle 44"/>
                <p:cNvSpPr>
                  <a:spLocks noChangeArrowheads="1"/>
                </p:cNvSpPr>
                <p:nvPr/>
              </p:nvSpPr>
              <p:spPr bwMode="auto">
                <a:xfrm>
                  <a:off x="0" y="1920"/>
                  <a:ext cx="139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41" name="Group 45"/>
              <p:cNvGrpSpPr>
                <a:grpSpLocks/>
              </p:cNvGrpSpPr>
              <p:nvPr/>
            </p:nvGrpSpPr>
            <p:grpSpPr bwMode="auto">
              <a:xfrm>
                <a:off x="1398" y="1920"/>
                <a:ext cx="1188" cy="384"/>
                <a:chOff x="1398" y="1920"/>
                <a:chExt cx="1188" cy="384"/>
              </a:xfrm>
            </p:grpSpPr>
            <p:sp>
              <p:nvSpPr>
                <p:cNvPr id="5145" name="Rectangle 46"/>
                <p:cNvSpPr>
                  <a:spLocks noChangeArrowheads="1"/>
                </p:cNvSpPr>
                <p:nvPr/>
              </p:nvSpPr>
              <p:spPr bwMode="auto">
                <a:xfrm>
                  <a:off x="1438" y="1920"/>
                  <a:ext cx="110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小</a:t>
                  </a:r>
                  <a:endParaRPr lang="ja-JP" altLang="en-US" sz="20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46" name="Rectangle 47"/>
                <p:cNvSpPr>
                  <a:spLocks noChangeArrowheads="1"/>
                </p:cNvSpPr>
                <p:nvPr/>
              </p:nvSpPr>
              <p:spPr bwMode="auto">
                <a:xfrm>
                  <a:off x="1398" y="1920"/>
                  <a:ext cx="118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142" name="Group 48"/>
              <p:cNvGrpSpPr>
                <a:grpSpLocks/>
              </p:cNvGrpSpPr>
              <p:nvPr/>
            </p:nvGrpSpPr>
            <p:grpSpPr bwMode="auto">
              <a:xfrm>
                <a:off x="2586" y="1920"/>
                <a:ext cx="1136" cy="384"/>
                <a:chOff x="2586" y="1920"/>
                <a:chExt cx="1136" cy="384"/>
              </a:xfrm>
            </p:grpSpPr>
            <p:sp>
              <p:nvSpPr>
                <p:cNvPr id="5143" name="Rectangle 49"/>
                <p:cNvSpPr>
                  <a:spLocks noChangeArrowheads="1"/>
                </p:cNvSpPr>
                <p:nvPr/>
              </p:nvSpPr>
              <p:spPr bwMode="auto">
                <a:xfrm>
                  <a:off x="2626" y="1920"/>
                  <a:ext cx="105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ja-JP" altLang="en-US" sz="2000" dirty="0" smtClean="0">
                      <a:latin typeface="MS PGothic" panose="020B0600070205080204" pitchFamily="34" charset="-128"/>
                      <a:ea typeface="MS PGothic" panose="020B0600070205080204" pitchFamily="34" charset="-128"/>
                    </a:rPr>
                    <a:t>大</a:t>
                  </a:r>
                  <a:endParaRPr lang="ja-JP" altLang="en-US" sz="2000" dirty="0">
                    <a:latin typeface="MS PGothic" panose="020B0600070205080204" pitchFamily="34" charset="-128"/>
                    <a:ea typeface="MS PGothic" panose="020B0600070205080204" pitchFamily="34" charset="-128"/>
                  </a:endParaRPr>
                </a:p>
              </p:txBody>
            </p:sp>
            <p:sp>
              <p:nvSpPr>
                <p:cNvPr id="5144" name="Rectangle 50"/>
                <p:cNvSpPr>
                  <a:spLocks noChangeArrowheads="1"/>
                </p:cNvSpPr>
                <p:nvPr/>
              </p:nvSpPr>
              <p:spPr bwMode="auto">
                <a:xfrm>
                  <a:off x="2586" y="1920"/>
                  <a:ext cx="113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ko-KR" altLang="en-US" sz="2000">
                    <a:latin typeface="MS PGothic" panose="020B0600070205080204" pitchFamily="34" charset="-128"/>
                    <a:ea typeface="맑은 고딕" pitchFamily="50" charset="-127"/>
                  </a:endParaRPr>
                </a:p>
              </p:txBody>
            </p:sp>
          </p:grpSp>
        </p:grpSp>
        <p:sp>
          <p:nvSpPr>
            <p:cNvPr id="5127" name="Rectangle 51"/>
            <p:cNvSpPr>
              <a:spLocks noChangeArrowheads="1"/>
            </p:cNvSpPr>
            <p:nvPr/>
          </p:nvSpPr>
          <p:spPr bwMode="auto">
            <a:xfrm>
              <a:off x="-3" y="381"/>
              <a:ext cx="3728" cy="1926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ko-KR" altLang="en-US" sz="2000">
                <a:latin typeface="MS PGothic" panose="020B0600070205080204" pitchFamily="34" charset="-128"/>
                <a:ea typeface="맑은 고딕" pitchFamily="50" charset="-127"/>
              </a:endParaRPr>
            </a:p>
          </p:txBody>
        </p:sp>
      </p:grpSp>
      <p:sp>
        <p:nvSpPr>
          <p:cNvPr id="5124" name="직사각형 52"/>
          <p:cNvSpPr>
            <a:spLocks noChangeArrowheads="1"/>
          </p:cNvSpPr>
          <p:nvPr/>
        </p:nvSpPr>
        <p:spPr bwMode="auto">
          <a:xfrm>
            <a:off x="3742629" y="4121979"/>
            <a:ext cx="23374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ja-JP" altLang="en-US" sz="2000" dirty="0" smtClean="0">
                <a:latin typeface="맑은 고딕" pitchFamily="50" charset="-127"/>
                <a:ea typeface="맑은 고딕" pitchFamily="50" charset="-127"/>
              </a:rPr>
              <a:t>垂直支配</a:t>
            </a:r>
            <a:r>
              <a:rPr lang="en-US" altLang="ja-JP" sz="2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ja-JP" altLang="en-US" sz="2000" dirty="0" smtClean="0">
                <a:latin typeface="맑은 고딕" pitchFamily="50" charset="-127"/>
                <a:ea typeface="맑은 고딕" pitchFamily="50" charset="-127"/>
              </a:rPr>
              <a:t>短期取引</a:t>
            </a:r>
            <a:endParaRPr lang="ja-JP" altLang="en-US" sz="2000" dirty="0">
              <a:latin typeface="맑은 고딕" pitchFamily="50" charset="-127"/>
            </a:endParaRPr>
          </a:p>
        </p:txBody>
      </p:sp>
      <p:sp>
        <p:nvSpPr>
          <p:cNvPr id="5125" name="Rectangle 31"/>
          <p:cNvSpPr>
            <a:spLocks noChangeArrowheads="1"/>
          </p:cNvSpPr>
          <p:nvPr/>
        </p:nvSpPr>
        <p:spPr bwMode="auto">
          <a:xfrm>
            <a:off x="6143451" y="4121979"/>
            <a:ext cx="2460771" cy="63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ja-JP" altLang="en-US" sz="2000" dirty="0">
                <a:latin typeface="맑은 고딕" pitchFamily="50" charset="-127"/>
                <a:ea typeface="맑은 고딕" pitchFamily="50" charset="-127"/>
              </a:rPr>
              <a:t>相</a:t>
            </a:r>
            <a:r>
              <a:rPr lang="ja-JP" altLang="en-US" sz="2000" dirty="0" smtClean="0">
                <a:latin typeface="맑은 고딕" pitchFamily="50" charset="-127"/>
                <a:ea typeface="맑은 고딕" pitchFamily="50" charset="-127"/>
              </a:rPr>
              <a:t>互</a:t>
            </a:r>
            <a:r>
              <a:rPr lang="ja-JP" altLang="en-US" sz="2000" dirty="0">
                <a:latin typeface="맑은 고딕" pitchFamily="50" charset="-127"/>
                <a:ea typeface="맑은 고딕" pitchFamily="50" charset="-127"/>
              </a:rPr>
              <a:t>支</a:t>
            </a:r>
            <a:r>
              <a:rPr lang="ja-JP" altLang="en-US" sz="2000" dirty="0" smtClean="0">
                <a:latin typeface="맑은 고딕" pitchFamily="50" charset="-127"/>
                <a:ea typeface="맑은 고딕" pitchFamily="50" charset="-127"/>
              </a:rPr>
              <a:t>配</a:t>
            </a:r>
            <a:r>
              <a:rPr lang="en-US" altLang="ja-JP" sz="200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ja-JP" altLang="en-US" sz="2000" dirty="0" smtClean="0">
                <a:latin typeface="맑은 고딕" pitchFamily="50" charset="-127"/>
                <a:ea typeface="맑은 고딕" pitchFamily="50" charset="-127"/>
              </a:rPr>
              <a:t>長期取引</a:t>
            </a:r>
            <a:endParaRPr lang="ja-JP" altLang="en-US" sz="2000" dirty="0">
              <a:latin typeface="맑은 고딕" pitchFamily="50" charset="-127"/>
            </a:endParaRPr>
          </a:p>
        </p:txBody>
      </p:sp>
      <p:sp>
        <p:nvSpPr>
          <p:cNvPr id="54" name="Rectangle 79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47713"/>
          </a:xfrm>
        </p:spPr>
        <p:txBody>
          <a:bodyPr/>
          <a:lstStyle/>
          <a:p>
            <a:r>
              <a:rPr lang="ja-JP" altLang="en-US" sz="4000" b="1" dirty="0" smtClean="0">
                <a:latin typeface="MS PGothic" panose="020B0600070205080204" pitchFamily="34" charset="-128"/>
                <a:ea typeface="MS PGothic" panose="020B0600070205080204" pitchFamily="34" charset="-128"/>
              </a:rPr>
              <a:t>韓国はアメリカと日本の真ん中</a:t>
            </a:r>
            <a:endParaRPr lang="ko-KR" altLang="en-US" sz="4000" b="1" dirty="0" smtClean="0">
              <a:latin typeface="MS PGothic" panose="020B0600070205080204" pitchFamily="34" charset="-128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429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173</Words>
  <Application>Microsoft Office PowerPoint</Application>
  <PresentationFormat>화면 슬라이드 쇼(4:3)</PresentationFormat>
  <Paragraphs>40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MS Gothic</vt:lpstr>
      <vt:lpstr>MS PGothic</vt:lpstr>
      <vt:lpstr>굴림</vt:lpstr>
      <vt:lpstr>맑은 고딕</vt:lpstr>
      <vt:lpstr>Arial</vt:lpstr>
      <vt:lpstr>Times New Roman</vt:lpstr>
      <vt:lpstr>기본 디자인</vt:lpstr>
      <vt:lpstr>日韓比較労使関係論 １</vt:lpstr>
      <vt:lpstr>韓国経済の位置づけ</vt:lpstr>
      <vt:lpstr>韓国経済の位置づけ</vt:lpstr>
      <vt:lpstr>韓国はアメリカと日本の真ん中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日韓比較労使関係論　１</dc:title>
  <dc:creator>Jae-Won Sun</dc:creator>
  <cp:lastModifiedBy>선재원</cp:lastModifiedBy>
  <cp:revision>22</cp:revision>
  <dcterms:created xsi:type="dcterms:W3CDTF">2005-08-07T14:22:33Z</dcterms:created>
  <dcterms:modified xsi:type="dcterms:W3CDTF">2015-12-21T21:34:36Z</dcterms:modified>
</cp:coreProperties>
</file>